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5" r:id="rId2"/>
    <p:sldId id="311" r:id="rId3"/>
    <p:sldId id="312" r:id="rId4"/>
    <p:sldId id="321" r:id="rId5"/>
    <p:sldId id="326" r:id="rId6"/>
    <p:sldId id="307" r:id="rId7"/>
    <p:sldId id="325" r:id="rId8"/>
    <p:sldId id="305" r:id="rId9"/>
    <p:sldId id="331" r:id="rId10"/>
    <p:sldId id="301" r:id="rId11"/>
    <p:sldId id="315" r:id="rId12"/>
    <p:sldId id="318" r:id="rId13"/>
    <p:sldId id="323" r:id="rId14"/>
    <p:sldId id="313" r:id="rId15"/>
    <p:sldId id="320" r:id="rId16"/>
    <p:sldId id="324" r:id="rId17"/>
    <p:sldId id="319" r:id="rId18"/>
    <p:sldId id="300" r:id="rId19"/>
    <p:sldId id="327" r:id="rId20"/>
    <p:sldId id="328" r:id="rId21"/>
    <p:sldId id="329" r:id="rId22"/>
    <p:sldId id="333" r:id="rId23"/>
    <p:sldId id="317" r:id="rId24"/>
  </p:sldIdLst>
  <p:sldSz cx="9144000" cy="6858000" type="screen4x3"/>
  <p:notesSz cx="6734175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99"/>
    <a:srgbClr val="DA0000"/>
    <a:srgbClr val="FF5050"/>
    <a:srgbClr val="C591BF"/>
    <a:srgbClr val="33CC33"/>
    <a:srgbClr val="7192B9"/>
    <a:srgbClr val="FFCC66"/>
    <a:srgbClr val="58CCD2"/>
    <a:srgbClr val="5D2B8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192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bius, Gesine" userId="0a38bc90-e08b-4305-bafc-f154d87b433c" providerId="ADAL" clId="{962DC5CF-B1EA-432B-97D4-4A3A81A46083}"/>
    <pc:docChg chg="delSld">
      <pc:chgData name="Möbius, Gesine" userId="0a38bc90-e08b-4305-bafc-f154d87b433c" providerId="ADAL" clId="{962DC5CF-B1EA-432B-97D4-4A3A81A46083}" dt="2024-11-22T10:41:10.127" v="1" actId="47"/>
      <pc:docMkLst>
        <pc:docMk/>
      </pc:docMkLst>
      <pc:sldChg chg="del">
        <pc:chgData name="Möbius, Gesine" userId="0a38bc90-e08b-4305-bafc-f154d87b433c" providerId="ADAL" clId="{962DC5CF-B1EA-432B-97D4-4A3A81A46083}" dt="2024-11-22T10:41:10.127" v="1" actId="47"/>
        <pc:sldMkLst>
          <pc:docMk/>
          <pc:sldMk cId="0" sldId="314"/>
        </pc:sldMkLst>
      </pc:sldChg>
      <pc:sldChg chg="del">
        <pc:chgData name="Möbius, Gesine" userId="0a38bc90-e08b-4305-bafc-f154d87b433c" providerId="ADAL" clId="{962DC5CF-B1EA-432B-97D4-4A3A81A46083}" dt="2024-11-22T10:41:02.605" v="0" actId="47"/>
        <pc:sldMkLst>
          <pc:docMk/>
          <pc:sldMk cId="0" sldId="31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DFD62A3-F03D-444F-B78F-A1502FDF6668}" type="datetimeFigureOut">
              <a:rPr lang="de-DE"/>
              <a:pPr>
                <a:defRPr/>
              </a:pPr>
              <a:t>22.11.2024</a:t>
            </a:fld>
            <a:endParaRPr lang="de-DE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5D4B0EF-8AD3-4A6B-AB65-BF527F8F93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696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260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228C513-1F7B-432F-8F6C-770F63D87C4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1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E3F0D-E561-4CDD-917A-A5655BCC2F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140983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00BAB-0A54-4933-911B-4711F31444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216742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485C5-BF01-40DE-8F3B-DF9986D720F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438213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38D12-4F0E-4C32-B34A-6FD098AEAB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955813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EC42-8885-4021-998B-59D0915A63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794304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827DC-BC53-44B1-85CE-71EC121E63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462798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7E5B1-9511-45C5-A03B-F1B5397FAE9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375010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54908-E06A-4C73-AB82-10E490C6C0F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943452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BB91A-164A-4FEA-A50F-21CEF75916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75669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34106-AE02-4573-9176-6E9CAF7350C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686001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E28DE-DA0B-4F52-808F-7F4F55022A7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014719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Stand Dezember 2003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B1F12409-1FEE-4778-8B1E-1AA23938A5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26"/>
          <p:cNvSpPr txBox="1">
            <a:spLocks noChangeArrowheads="1"/>
          </p:cNvSpPr>
          <p:nvPr/>
        </p:nvSpPr>
        <p:spPr bwMode="auto">
          <a:xfrm>
            <a:off x="1143000" y="16002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2400">
              <a:latin typeface="Arial" pitchFamily="34" charset="0"/>
            </a:endParaRPr>
          </a:p>
        </p:txBody>
      </p:sp>
      <p:sp>
        <p:nvSpPr>
          <p:cNvPr id="2051" name="Text Box 1028"/>
          <p:cNvSpPr txBox="1">
            <a:spLocks noChangeArrowheads="1"/>
          </p:cNvSpPr>
          <p:nvPr/>
        </p:nvSpPr>
        <p:spPr bwMode="auto">
          <a:xfrm>
            <a:off x="1127125" y="6059488"/>
            <a:ext cx="7407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2400">
              <a:latin typeface="Arial" pitchFamily="34" charset="0"/>
            </a:endParaRPr>
          </a:p>
        </p:txBody>
      </p:sp>
      <p:sp>
        <p:nvSpPr>
          <p:cNvPr id="2052" name="Text Box 1029"/>
          <p:cNvSpPr txBox="1">
            <a:spLocks noChangeArrowheads="1"/>
          </p:cNvSpPr>
          <p:nvPr/>
        </p:nvSpPr>
        <p:spPr bwMode="auto">
          <a:xfrm>
            <a:off x="3810000" y="14478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2400">
              <a:latin typeface="Arial" pitchFamily="34" charset="0"/>
            </a:endParaRPr>
          </a:p>
        </p:txBody>
      </p:sp>
      <p:sp>
        <p:nvSpPr>
          <p:cNvPr id="2053" name="Text Box 1031"/>
          <p:cNvSpPr txBox="1">
            <a:spLocks noChangeArrowheads="1"/>
          </p:cNvSpPr>
          <p:nvPr/>
        </p:nvSpPr>
        <p:spPr bwMode="auto">
          <a:xfrm>
            <a:off x="1600200" y="2057400"/>
            <a:ext cx="6019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b="1" dirty="0">
                <a:latin typeface="Arial" pitchFamily="34" charset="0"/>
              </a:rPr>
              <a:t>Informationen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b="1" dirty="0">
                <a:latin typeface="Arial" pitchFamily="34" charset="0"/>
              </a:rPr>
              <a:t>zur gymnasialen Oberstufe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b="1" dirty="0">
                <a:latin typeface="Arial" pitchFamily="34" charset="0"/>
              </a:rPr>
              <a:t>	Einführungsphase </a:t>
            </a:r>
            <a:r>
              <a:rPr lang="de-DE" altLang="de-DE" b="1">
                <a:latin typeface="Arial" pitchFamily="34" charset="0"/>
              </a:rPr>
              <a:t>- 2025/26</a:t>
            </a:r>
            <a:endParaRPr lang="de-DE" altLang="de-DE" b="1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b="1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dirty="0">
              <a:latin typeface="Arial" pitchFamily="34" charset="0"/>
            </a:endParaRPr>
          </a:p>
        </p:txBody>
      </p:sp>
      <p:pic>
        <p:nvPicPr>
          <p:cNvPr id="2054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CC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feld 1"/>
          <p:cNvSpPr txBox="1">
            <a:spLocks noChangeArrowheads="1"/>
          </p:cNvSpPr>
          <p:nvPr/>
        </p:nvSpPr>
        <p:spPr bwMode="auto">
          <a:xfrm>
            <a:off x="827088" y="447675"/>
            <a:ext cx="344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u="sng">
                <a:latin typeface="Arial" pitchFamily="34" charset="0"/>
              </a:rPr>
              <a:t>Die Einführungsphase</a:t>
            </a:r>
          </a:p>
        </p:txBody>
      </p:sp>
      <p:grpSp>
        <p:nvGrpSpPr>
          <p:cNvPr id="11267" name="Group 12"/>
          <p:cNvGrpSpPr>
            <a:grpSpLocks/>
          </p:cNvGrpSpPr>
          <p:nvPr/>
        </p:nvGrpSpPr>
        <p:grpSpPr bwMode="auto">
          <a:xfrm>
            <a:off x="457200" y="114300"/>
            <a:ext cx="8686800" cy="346075"/>
            <a:chOff x="192" y="70"/>
            <a:chExt cx="5472" cy="218"/>
          </a:xfrm>
        </p:grpSpPr>
        <p:sp>
          <p:nvSpPr>
            <p:cNvPr id="11270" name="Line 13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71" name="Rectangle 14"/>
            <p:cNvSpPr>
              <a:spLocks noChangeArrowheads="1"/>
            </p:cNvSpPr>
            <p:nvPr/>
          </p:nvSpPr>
          <p:spPr bwMode="auto">
            <a:xfrm>
              <a:off x="3328" y="70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sp>
        <p:nvSpPr>
          <p:cNvPr id="11268" name="Textfeld 1"/>
          <p:cNvSpPr txBox="1">
            <a:spLocks noChangeArrowheads="1"/>
          </p:cNvSpPr>
          <p:nvPr/>
        </p:nvSpPr>
        <p:spPr bwMode="auto">
          <a:xfrm>
            <a:off x="827088" y="1557338"/>
            <a:ext cx="840486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In der Einführungsphase wird der Grundstock gelegt.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Später kann man keine Fächer mehr neu hinzuwählen,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sondern nur noch aus dem bestehenden Fundus abwählen.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Ausnahmen: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400" dirty="0">
                <a:latin typeface="Arial" pitchFamily="34" charset="0"/>
              </a:rPr>
              <a:t> VP, IP, LI zu Beginn der Q1 (statt Musik oder Kunst)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400" dirty="0">
                <a:latin typeface="Arial" pitchFamily="34" charset="0"/>
              </a:rPr>
              <a:t> Tausch von Religion und Philosophie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400" dirty="0">
                <a:latin typeface="Arial" pitchFamily="34" charset="0"/>
              </a:rPr>
              <a:t> Zusatzkurs Geschichte oder Sozialwissenschaften zu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  Beginn von Q2, wenn man das Fach nicht ohnehin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  gewählt hat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400" dirty="0">
                <a:latin typeface="Arial" pitchFamily="34" charset="0"/>
              </a:rPr>
              <a:t> Wahl eines Vertiefungskurses</a:t>
            </a:r>
            <a:endParaRPr lang="de-DE" altLang="de-DE" sz="20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latin typeface="Arial" pitchFamily="34" charset="0"/>
              </a:rPr>
              <a:t> </a:t>
            </a:r>
            <a:r>
              <a:rPr lang="de-DE" altLang="de-DE" sz="2400" dirty="0">
                <a:latin typeface="Arial" pitchFamily="34" charset="0"/>
              </a:rPr>
              <a:t>Wahl eines Projektkurses</a:t>
            </a:r>
          </a:p>
        </p:txBody>
      </p:sp>
      <p:pic>
        <p:nvPicPr>
          <p:cNvPr id="11269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CC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feld 1"/>
          <p:cNvSpPr txBox="1">
            <a:spLocks noChangeArrowheads="1"/>
          </p:cNvSpPr>
          <p:nvPr/>
        </p:nvSpPr>
        <p:spPr bwMode="auto">
          <a:xfrm>
            <a:off x="827088" y="447675"/>
            <a:ext cx="344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u="sng">
                <a:latin typeface="Arial" pitchFamily="34" charset="0"/>
              </a:rPr>
              <a:t>Die Einführungsphase</a:t>
            </a:r>
          </a:p>
        </p:txBody>
      </p:sp>
      <p:grpSp>
        <p:nvGrpSpPr>
          <p:cNvPr id="12291" name="Group 12"/>
          <p:cNvGrpSpPr>
            <a:grpSpLocks/>
          </p:cNvGrpSpPr>
          <p:nvPr/>
        </p:nvGrpSpPr>
        <p:grpSpPr bwMode="auto">
          <a:xfrm>
            <a:off x="457200" y="114300"/>
            <a:ext cx="8686800" cy="346075"/>
            <a:chOff x="192" y="70"/>
            <a:chExt cx="5472" cy="218"/>
          </a:xfrm>
        </p:grpSpPr>
        <p:sp>
          <p:nvSpPr>
            <p:cNvPr id="12299" name="Line 13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00" name="Rectangle 14"/>
            <p:cNvSpPr>
              <a:spLocks noChangeArrowheads="1"/>
            </p:cNvSpPr>
            <p:nvPr/>
          </p:nvSpPr>
          <p:spPr bwMode="auto">
            <a:xfrm>
              <a:off x="3328" y="70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sp>
        <p:nvSpPr>
          <p:cNvPr id="12292" name="Textfeld 1"/>
          <p:cNvSpPr txBox="1">
            <a:spLocks noChangeArrowheads="1"/>
          </p:cNvSpPr>
          <p:nvPr/>
        </p:nvSpPr>
        <p:spPr bwMode="auto">
          <a:xfrm>
            <a:off x="827088" y="1557338"/>
            <a:ext cx="4995862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Fächer mit Klausuren: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Deutsch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Mathematik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Fremdsprachen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Eine klassische Naturwissenschaft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(</a:t>
            </a:r>
            <a:r>
              <a:rPr lang="de-DE" altLang="de-DE" sz="2000">
                <a:latin typeface="Arial" pitchFamily="34" charset="0"/>
              </a:rPr>
              <a:t>Bio, Physik, Chemie</a:t>
            </a:r>
            <a:r>
              <a:rPr lang="de-DE" altLang="de-DE" sz="2400">
                <a:latin typeface="Arial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Eine Gesellschaftswissenschaft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(</a:t>
            </a:r>
            <a:r>
              <a:rPr lang="de-DE" altLang="de-DE" sz="2000">
                <a:latin typeface="Arial" pitchFamily="34" charset="0"/>
              </a:rPr>
              <a:t>GE, SW, EK, PA, PL</a:t>
            </a:r>
            <a:r>
              <a:rPr lang="de-DE" altLang="de-DE" sz="2400">
                <a:latin typeface="Arial" pitchFamily="34" charset="0"/>
              </a:rPr>
              <a:t>)</a:t>
            </a:r>
          </a:p>
        </p:txBody>
      </p:sp>
      <p:sp>
        <p:nvSpPr>
          <p:cNvPr id="12293" name="Geschweifte Klammer rechts 2"/>
          <p:cNvSpPr>
            <a:spLocks/>
          </p:cNvSpPr>
          <p:nvPr/>
        </p:nvSpPr>
        <p:spPr bwMode="auto">
          <a:xfrm>
            <a:off x="3276600" y="2420938"/>
            <a:ext cx="358775" cy="936625"/>
          </a:xfrm>
          <a:prstGeom prst="rightBrace">
            <a:avLst>
              <a:gd name="adj1" fmla="val 8364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sp>
        <p:nvSpPr>
          <p:cNvPr id="12294" name="Textfeld 3"/>
          <p:cNvSpPr txBox="1">
            <a:spLocks noChangeArrowheads="1"/>
          </p:cNvSpPr>
          <p:nvPr/>
        </p:nvSpPr>
        <p:spPr bwMode="auto">
          <a:xfrm>
            <a:off x="3995738" y="2708275"/>
            <a:ext cx="3594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2 Klausuren pro Halbjahr</a:t>
            </a:r>
          </a:p>
        </p:txBody>
      </p:sp>
      <p:sp>
        <p:nvSpPr>
          <p:cNvPr id="12295" name="Geschweifte Klammer rechts 4"/>
          <p:cNvSpPr>
            <a:spLocks/>
          </p:cNvSpPr>
          <p:nvPr/>
        </p:nvSpPr>
        <p:spPr bwMode="auto">
          <a:xfrm>
            <a:off x="5724525" y="3860800"/>
            <a:ext cx="215900" cy="1368425"/>
          </a:xfrm>
          <a:prstGeom prst="rightBrace">
            <a:avLst>
              <a:gd name="adj1" fmla="val 8334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sp>
        <p:nvSpPr>
          <p:cNvPr id="12296" name="Textfeld 5"/>
          <p:cNvSpPr txBox="1">
            <a:spLocks noChangeArrowheads="1"/>
          </p:cNvSpPr>
          <p:nvPr/>
        </p:nvSpPr>
        <p:spPr bwMode="auto">
          <a:xfrm>
            <a:off x="6122988" y="4129088"/>
            <a:ext cx="21018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1 Klausur pro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Halbjahr</a:t>
            </a:r>
          </a:p>
        </p:txBody>
      </p:sp>
      <p:sp>
        <p:nvSpPr>
          <p:cNvPr id="12297" name="Textfeld 6"/>
          <p:cNvSpPr txBox="1">
            <a:spLocks noChangeArrowheads="1"/>
          </p:cNvSpPr>
          <p:nvPr/>
        </p:nvSpPr>
        <p:spPr bwMode="auto">
          <a:xfrm>
            <a:off x="850900" y="5661025"/>
            <a:ext cx="73056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Für alle anderen Fächer entscheidet man selbst, ob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man Klausuren schreiben möchte</a:t>
            </a:r>
          </a:p>
        </p:txBody>
      </p:sp>
      <p:pic>
        <p:nvPicPr>
          <p:cNvPr id="12298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CC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2"/>
          <p:cNvGrpSpPr>
            <a:grpSpLocks/>
          </p:cNvGrpSpPr>
          <p:nvPr/>
        </p:nvGrpSpPr>
        <p:grpSpPr bwMode="auto">
          <a:xfrm>
            <a:off x="457200" y="114300"/>
            <a:ext cx="8686800" cy="346075"/>
            <a:chOff x="192" y="70"/>
            <a:chExt cx="5472" cy="218"/>
          </a:xfrm>
        </p:grpSpPr>
        <p:sp>
          <p:nvSpPr>
            <p:cNvPr id="13318" name="Line 13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19" name="Rectangle 14"/>
            <p:cNvSpPr>
              <a:spLocks noChangeArrowheads="1"/>
            </p:cNvSpPr>
            <p:nvPr/>
          </p:nvSpPr>
          <p:spPr bwMode="auto">
            <a:xfrm>
              <a:off x="3328" y="70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sp>
        <p:nvSpPr>
          <p:cNvPr id="13315" name="Textfeld 3"/>
          <p:cNvSpPr txBox="1">
            <a:spLocks noChangeArrowheads="1"/>
          </p:cNvSpPr>
          <p:nvPr/>
        </p:nvSpPr>
        <p:spPr bwMode="auto">
          <a:xfrm>
            <a:off x="827088" y="1268413"/>
            <a:ext cx="6777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u="sng">
                <a:latin typeface="Arial" pitchFamily="34" charset="0"/>
              </a:rPr>
              <a:t>Die Versetzung am Ende der Einführungsphase</a:t>
            </a:r>
          </a:p>
        </p:txBody>
      </p:sp>
      <p:sp>
        <p:nvSpPr>
          <p:cNvPr id="13316" name="Textfeld 4"/>
          <p:cNvSpPr txBox="1">
            <a:spLocks noChangeArrowheads="1"/>
          </p:cNvSpPr>
          <p:nvPr/>
        </p:nvSpPr>
        <p:spPr bwMode="auto">
          <a:xfrm>
            <a:off x="827088" y="2133600"/>
            <a:ext cx="7898188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Versetzungsrelevant sind die 9 Pflichtfächer + das beste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der übrigen Fächer.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In diesen 10 Fächern ist maximal eine 5 erlaubt.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Wenn diese 5 die Fächer Mathe, Deutsch, </a:t>
            </a:r>
            <a:r>
              <a:rPr lang="de-DE" altLang="de-DE" sz="2400" b="1" dirty="0">
                <a:latin typeface="Arial" pitchFamily="34" charset="0"/>
              </a:rPr>
              <a:t>die</a:t>
            </a:r>
            <a:r>
              <a:rPr lang="de-DE" altLang="de-DE" sz="2400" dirty="0">
                <a:latin typeface="Arial" pitchFamily="34" charset="0"/>
              </a:rPr>
              <a:t> </a:t>
            </a:r>
            <a:r>
              <a:rPr lang="de-DE" altLang="de-DE" sz="2400" b="1" dirty="0">
                <a:latin typeface="Arial" pitchFamily="34" charset="0"/>
              </a:rPr>
              <a:t>beste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fortgeführte Fremdsprache aus der Sek 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Arial" pitchFamily="34" charset="0"/>
              </a:rPr>
              <a:t>(Englisch, F6, L6, F8 – man suche sich das beste davon aus)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betrifft, dann muss es einen Ausgleich (Note 3) in einem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pitchFamily="34" charset="0"/>
              </a:rPr>
              <a:t>anderen Fach dieser Fächergruppe geben.</a:t>
            </a:r>
          </a:p>
        </p:txBody>
      </p:sp>
      <p:pic>
        <p:nvPicPr>
          <p:cNvPr id="13317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Gliederung der Oberstufe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5181600" y="3124200"/>
            <a:ext cx="1828800" cy="3048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Q2</a:t>
            </a:r>
          </a:p>
        </p:txBody>
      </p:sp>
      <p:grpSp>
        <p:nvGrpSpPr>
          <p:cNvPr id="15364" name="Group 13"/>
          <p:cNvGrpSpPr>
            <a:grpSpLocks/>
          </p:cNvGrpSpPr>
          <p:nvPr/>
        </p:nvGrpSpPr>
        <p:grpSpPr bwMode="auto">
          <a:xfrm>
            <a:off x="914400" y="2133600"/>
            <a:ext cx="1981200" cy="4038600"/>
            <a:chOff x="576" y="1344"/>
            <a:chExt cx="1248" cy="2544"/>
          </a:xfrm>
        </p:grpSpPr>
        <p:sp>
          <p:nvSpPr>
            <p:cNvPr id="15382" name="Rectangle 3"/>
            <p:cNvSpPr>
              <a:spLocks noChangeArrowheads="1"/>
            </p:cNvSpPr>
            <p:nvPr/>
          </p:nvSpPr>
          <p:spPr bwMode="auto">
            <a:xfrm>
              <a:off x="576" y="1968"/>
              <a:ext cx="1248" cy="19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EF</a:t>
              </a:r>
            </a:p>
          </p:txBody>
        </p:sp>
        <p:sp>
          <p:nvSpPr>
            <p:cNvPr id="15383" name="Text Box 6"/>
            <p:cNvSpPr txBox="1">
              <a:spLocks noChangeArrowheads="1"/>
            </p:cNvSpPr>
            <p:nvPr/>
          </p:nvSpPr>
          <p:spPr bwMode="auto">
            <a:xfrm>
              <a:off x="576" y="1344"/>
              <a:ext cx="1248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Einführungs-</a:t>
              </a:r>
              <a:br>
                <a:rPr lang="de-DE" altLang="de-DE" sz="2400">
                  <a:latin typeface="Arial" pitchFamily="34" charset="0"/>
                </a:rPr>
              </a:br>
              <a:r>
                <a:rPr lang="de-DE" altLang="de-DE" sz="2400">
                  <a:latin typeface="Arial" pitchFamily="34" charset="0"/>
                </a:rPr>
                <a:t>phase</a:t>
              </a:r>
            </a:p>
          </p:txBody>
        </p:sp>
      </p:grp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3276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grpSp>
        <p:nvGrpSpPr>
          <p:cNvPr id="15366" name="Group 14"/>
          <p:cNvGrpSpPr>
            <a:grpSpLocks/>
          </p:cNvGrpSpPr>
          <p:nvPr/>
        </p:nvGrpSpPr>
        <p:grpSpPr bwMode="auto">
          <a:xfrm>
            <a:off x="3352800" y="2133600"/>
            <a:ext cx="3657600" cy="4038600"/>
            <a:chOff x="2112" y="1344"/>
            <a:chExt cx="2304" cy="2544"/>
          </a:xfrm>
        </p:grpSpPr>
        <p:sp>
          <p:nvSpPr>
            <p:cNvPr id="15380" name="Rectangle 4"/>
            <p:cNvSpPr>
              <a:spLocks noChangeArrowheads="1"/>
            </p:cNvSpPr>
            <p:nvPr/>
          </p:nvSpPr>
          <p:spPr bwMode="auto">
            <a:xfrm>
              <a:off x="2112" y="1968"/>
              <a:ext cx="1152" cy="1920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Q1</a:t>
              </a:r>
            </a:p>
          </p:txBody>
        </p:sp>
        <p:sp>
          <p:nvSpPr>
            <p:cNvPr id="15381" name="Rectangle 9"/>
            <p:cNvSpPr>
              <a:spLocks noChangeArrowheads="1"/>
            </p:cNvSpPr>
            <p:nvPr/>
          </p:nvSpPr>
          <p:spPr bwMode="auto">
            <a:xfrm>
              <a:off x="2112" y="1344"/>
              <a:ext cx="2304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Qualifikationsphase</a:t>
              </a:r>
              <a:br>
                <a:rPr lang="de-DE" altLang="de-DE" sz="2400">
                  <a:latin typeface="Arial" pitchFamily="34" charset="0"/>
                </a:rPr>
              </a:br>
              <a:endParaRPr lang="de-DE" altLang="de-DE" sz="2400">
                <a:latin typeface="Arial" pitchFamily="34" charset="0"/>
              </a:endParaRPr>
            </a:p>
          </p:txBody>
        </p:sp>
      </p:grpSp>
      <p:grpSp>
        <p:nvGrpSpPr>
          <p:cNvPr id="15367" name="Group 15"/>
          <p:cNvGrpSpPr>
            <a:grpSpLocks/>
          </p:cNvGrpSpPr>
          <p:nvPr/>
        </p:nvGrpSpPr>
        <p:grpSpPr bwMode="auto">
          <a:xfrm>
            <a:off x="7315200" y="2133600"/>
            <a:ext cx="1447800" cy="4038600"/>
            <a:chOff x="4608" y="1344"/>
            <a:chExt cx="912" cy="2544"/>
          </a:xfrm>
        </p:grpSpPr>
        <p:sp>
          <p:nvSpPr>
            <p:cNvPr id="15378" name="Rectangle 10"/>
            <p:cNvSpPr>
              <a:spLocks noChangeArrowheads="1"/>
            </p:cNvSpPr>
            <p:nvPr/>
          </p:nvSpPr>
          <p:spPr bwMode="auto">
            <a:xfrm>
              <a:off x="4608" y="1968"/>
              <a:ext cx="912" cy="192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4 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Prüfungs-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2400" dirty="0" err="1">
                  <a:solidFill>
                    <a:schemeClr val="bg1"/>
                  </a:solidFill>
                  <a:latin typeface="Arial" pitchFamily="34" charset="0"/>
                </a:rPr>
                <a:t>fächer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endParaRPr lang="de-DE" altLang="de-DE" sz="2400" dirty="0">
                <a:solidFill>
                  <a:schemeClr val="bg1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2 LK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2 GK</a:t>
              </a:r>
            </a:p>
          </p:txBody>
        </p:sp>
        <p:sp>
          <p:nvSpPr>
            <p:cNvPr id="15379" name="Text Box 12"/>
            <p:cNvSpPr txBox="1">
              <a:spLocks noChangeArrowheads="1"/>
            </p:cNvSpPr>
            <p:nvPr/>
          </p:nvSpPr>
          <p:spPr bwMode="auto">
            <a:xfrm>
              <a:off x="4608" y="1344"/>
              <a:ext cx="91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Abitur-</a:t>
              </a:r>
              <a:br>
                <a:rPr lang="de-DE" altLang="de-DE" sz="2400">
                  <a:latin typeface="Arial" pitchFamily="34" charset="0"/>
                </a:rPr>
              </a:br>
              <a:r>
                <a:rPr lang="de-DE" altLang="de-DE" sz="2400">
                  <a:latin typeface="Arial" pitchFamily="34" charset="0"/>
                </a:rPr>
                <a:t>Prüfung</a:t>
              </a:r>
            </a:p>
          </p:txBody>
        </p:sp>
      </p:grpSp>
      <p:grpSp>
        <p:nvGrpSpPr>
          <p:cNvPr id="15374" name="Gruppieren 20"/>
          <p:cNvGrpSpPr>
            <a:grpSpLocks/>
          </p:cNvGrpSpPr>
          <p:nvPr/>
        </p:nvGrpSpPr>
        <p:grpSpPr bwMode="auto">
          <a:xfrm>
            <a:off x="304800" y="114300"/>
            <a:ext cx="8686800" cy="508000"/>
            <a:chOff x="304800" y="114300"/>
            <a:chExt cx="8686800" cy="508000"/>
          </a:xfrm>
        </p:grpSpPr>
        <p:sp>
          <p:nvSpPr>
            <p:cNvPr id="15376" name="Line 55"/>
            <p:cNvSpPr>
              <a:spLocks noChangeShapeType="1"/>
            </p:cNvSpPr>
            <p:nvPr/>
          </p:nvSpPr>
          <p:spPr bwMode="auto">
            <a:xfrm>
              <a:off x="304800" y="622300"/>
              <a:ext cx="868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377" name="Rectangle 29"/>
            <p:cNvSpPr>
              <a:spLocks noChangeArrowheads="1"/>
            </p:cNvSpPr>
            <p:nvPr/>
          </p:nvSpPr>
          <p:spPr bwMode="auto">
            <a:xfrm>
              <a:off x="2776538" y="114300"/>
              <a:ext cx="35909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pic>
        <p:nvPicPr>
          <p:cNvPr id="15375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3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53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feld 1"/>
          <p:cNvSpPr txBox="1">
            <a:spLocks noChangeArrowheads="1"/>
          </p:cNvSpPr>
          <p:nvPr/>
        </p:nvSpPr>
        <p:spPr bwMode="auto">
          <a:xfrm>
            <a:off x="827088" y="447675"/>
            <a:ext cx="36718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u="sng">
                <a:latin typeface="Arial" pitchFamily="34" charset="0"/>
              </a:rPr>
              <a:t>Die Qualifikationsphase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71538" y="1628775"/>
            <a:ext cx="7781925" cy="47085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Tx/>
              <a:buChar char="-"/>
              <a:defRPr/>
            </a:pPr>
            <a:r>
              <a:rPr lang="de-DE" sz="2000" dirty="0">
                <a:latin typeface="Arial" charset="0"/>
                <a:cs typeface="+mn-cs"/>
              </a:rPr>
              <a:t>Aus den Fächern der Einführungsphase werden </a:t>
            </a:r>
          </a:p>
          <a:p>
            <a:pPr>
              <a:defRPr/>
            </a:pPr>
            <a:r>
              <a:rPr lang="de-DE" sz="2000" dirty="0">
                <a:latin typeface="Arial" charset="0"/>
                <a:cs typeface="+mn-cs"/>
              </a:rPr>
              <a:t>     2 Leistungskurse gewählt.</a:t>
            </a:r>
          </a:p>
          <a:p>
            <a:pPr>
              <a:defRPr/>
            </a:pPr>
            <a:r>
              <a:rPr lang="de-DE" sz="2000" dirty="0">
                <a:latin typeface="Arial" charset="0"/>
                <a:cs typeface="+mn-cs"/>
              </a:rPr>
              <a:t>     Mögliche Leistungskursfächer:</a:t>
            </a: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>
              <a:defRPr/>
            </a:pPr>
            <a:endParaRPr lang="de-DE" sz="2000" dirty="0">
              <a:latin typeface="Arial" charset="0"/>
              <a:cs typeface="+mn-cs"/>
            </a:endParaRPr>
          </a:p>
          <a:p>
            <a:pPr marL="342900" indent="-342900">
              <a:buFontTx/>
              <a:buChar char="-"/>
              <a:defRPr/>
            </a:pPr>
            <a:r>
              <a:rPr lang="de-DE" sz="2000" dirty="0">
                <a:latin typeface="Arial" charset="0"/>
                <a:cs typeface="+mn-cs"/>
              </a:rPr>
              <a:t>Die Zahl der Grundkurse wird auf 8 reduziert.</a:t>
            </a:r>
          </a:p>
          <a:p>
            <a:pPr marL="342900" indent="-342900">
              <a:buFontTx/>
              <a:buChar char="-"/>
              <a:defRPr/>
            </a:pPr>
            <a:r>
              <a:rPr lang="de-DE" sz="2000" dirty="0">
                <a:latin typeface="Arial" charset="0"/>
                <a:cs typeface="+mn-cs"/>
              </a:rPr>
              <a:t>Man kann sich in Projektkurse, </a:t>
            </a:r>
            <a:r>
              <a:rPr lang="de-DE" sz="2000" dirty="0" err="1">
                <a:latin typeface="Arial" charset="0"/>
                <a:cs typeface="+mn-cs"/>
              </a:rPr>
              <a:t>evt</a:t>
            </a:r>
            <a:r>
              <a:rPr lang="de-DE" sz="2000" dirty="0">
                <a:latin typeface="Arial" charset="0"/>
                <a:cs typeface="+mn-cs"/>
              </a:rPr>
              <a:t>. Vertiefungskurse einwählen.</a:t>
            </a:r>
          </a:p>
        </p:txBody>
      </p:sp>
      <p:sp>
        <p:nvSpPr>
          <p:cNvPr id="16388" name="Textfeld 3"/>
          <p:cNvSpPr txBox="1">
            <a:spLocks noChangeArrowheads="1"/>
          </p:cNvSpPr>
          <p:nvPr/>
        </p:nvSpPr>
        <p:spPr bwMode="auto">
          <a:xfrm>
            <a:off x="871538" y="1052513"/>
            <a:ext cx="3214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u="sng">
                <a:latin typeface="Arial" pitchFamily="34" charset="0"/>
              </a:rPr>
              <a:t>Qualifikationsphase 1:</a:t>
            </a:r>
          </a:p>
        </p:txBody>
      </p:sp>
      <p:grpSp>
        <p:nvGrpSpPr>
          <p:cNvPr id="16389" name="Group 12"/>
          <p:cNvGrpSpPr>
            <a:grpSpLocks/>
          </p:cNvGrpSpPr>
          <p:nvPr/>
        </p:nvGrpSpPr>
        <p:grpSpPr bwMode="auto">
          <a:xfrm>
            <a:off x="457200" y="114300"/>
            <a:ext cx="8686800" cy="346075"/>
            <a:chOff x="192" y="70"/>
            <a:chExt cx="5472" cy="218"/>
          </a:xfrm>
        </p:grpSpPr>
        <p:sp>
          <p:nvSpPr>
            <p:cNvPr id="16392" name="Line 13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393" name="Rectangle 14"/>
            <p:cNvSpPr>
              <a:spLocks noChangeArrowheads="1"/>
            </p:cNvSpPr>
            <p:nvPr/>
          </p:nvSpPr>
          <p:spPr bwMode="auto">
            <a:xfrm>
              <a:off x="3328" y="70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pic>
        <p:nvPicPr>
          <p:cNvPr id="1639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0" y="2636838"/>
            <a:ext cx="4733925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1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feld 4"/>
          <p:cNvSpPr txBox="1">
            <a:spLocks noChangeArrowheads="1"/>
          </p:cNvSpPr>
          <p:nvPr/>
        </p:nvSpPr>
        <p:spPr bwMode="auto">
          <a:xfrm>
            <a:off x="833438" y="606425"/>
            <a:ext cx="3216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u="sng">
                <a:latin typeface="Arial" pitchFamily="34" charset="0"/>
              </a:rPr>
              <a:t>Qualifikationsphase 2: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90588" y="1066800"/>
            <a:ext cx="64293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Tx/>
              <a:buChar char="-"/>
              <a:defRPr/>
            </a:pPr>
            <a:r>
              <a:rPr lang="de-DE" sz="2000" dirty="0"/>
              <a:t>Aus den Grundkursen werden noch zwei Fächer zu </a:t>
            </a:r>
          </a:p>
          <a:p>
            <a:pPr>
              <a:defRPr/>
            </a:pPr>
            <a:r>
              <a:rPr lang="de-DE" sz="2000" dirty="0"/>
              <a:t>     Abiturfächern ernannt.</a:t>
            </a:r>
          </a:p>
        </p:txBody>
      </p:sp>
      <p:sp>
        <p:nvSpPr>
          <p:cNvPr id="17412" name="Textfeld 6"/>
          <p:cNvSpPr txBox="1">
            <a:spLocks noChangeArrowheads="1"/>
          </p:cNvSpPr>
          <p:nvPr/>
        </p:nvSpPr>
        <p:spPr bwMode="auto">
          <a:xfrm>
            <a:off x="820738" y="1700213"/>
            <a:ext cx="76549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latin typeface="Arial" pitchFamily="34" charset="0"/>
              </a:rPr>
              <a:t>Wichtig</a:t>
            </a:r>
            <a:r>
              <a:rPr lang="de-DE" altLang="de-DE" sz="2400">
                <a:latin typeface="Arial" pitchFamily="34" charset="0"/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Arial" pitchFamily="34" charset="0"/>
              </a:rPr>
              <a:t>-   Mit den 4 Abiturfächern (2 LKs und 2 GKs) müssen die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Arial" pitchFamily="34" charset="0"/>
              </a:rPr>
              <a:t>    3 Aufgabenfelder abgedeckt werden, Religion kann im Abitur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Arial" pitchFamily="34" charset="0"/>
              </a:rPr>
              <a:t>    das Aufgabenfeld II vertreten. Das entbindet aber nicht von der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Arial" pitchFamily="34" charset="0"/>
              </a:rPr>
              <a:t>    Verpflichtung, eine Gesellschaftsw. durchgängig zu belegen.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Arial" pitchFamily="34" charset="0"/>
              </a:rPr>
              <a:t>-   unter den 4 Abiturfächern müssen 2 der Fächer M, 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Arial" pitchFamily="34" charset="0"/>
              </a:rPr>
              <a:t>    Fremdsprache sein</a:t>
            </a:r>
          </a:p>
        </p:txBody>
      </p:sp>
      <p:grpSp>
        <p:nvGrpSpPr>
          <p:cNvPr id="17413" name="Group 12"/>
          <p:cNvGrpSpPr>
            <a:grpSpLocks/>
          </p:cNvGrpSpPr>
          <p:nvPr/>
        </p:nvGrpSpPr>
        <p:grpSpPr bwMode="auto">
          <a:xfrm>
            <a:off x="304800" y="152400"/>
            <a:ext cx="8696325" cy="304800"/>
            <a:chOff x="192" y="96"/>
            <a:chExt cx="5478" cy="192"/>
          </a:xfrm>
        </p:grpSpPr>
        <p:sp>
          <p:nvSpPr>
            <p:cNvPr id="17416" name="Line 13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417" name="Rectangle 14"/>
            <p:cNvSpPr>
              <a:spLocks noChangeArrowheads="1"/>
            </p:cNvSpPr>
            <p:nvPr/>
          </p:nvSpPr>
          <p:spPr bwMode="auto">
            <a:xfrm>
              <a:off x="3408" y="96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sp>
        <p:nvSpPr>
          <p:cNvPr id="17414" name="Text Box 17"/>
          <p:cNvSpPr txBox="1">
            <a:spLocks noChangeArrowheads="1"/>
          </p:cNvSpPr>
          <p:nvPr/>
        </p:nvSpPr>
        <p:spPr bwMode="auto">
          <a:xfrm>
            <a:off x="833438" y="4008438"/>
            <a:ext cx="77374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u="sng">
                <a:latin typeface="Arial" pitchFamily="34" charset="0"/>
              </a:rPr>
              <a:t>Abiturfächer, die sich gegenseitig bedingen: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Arial" pitchFamily="34" charset="0"/>
              </a:rPr>
              <a:t>	</a:t>
            </a:r>
            <a:r>
              <a:rPr lang="de-DE" altLang="de-DE" sz="1800">
                <a:latin typeface="Arial" pitchFamily="34" charset="0"/>
              </a:rPr>
              <a:t>Wer Kunst, Musik oder Sport als Abiturfach hat, hat automatisch auch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" pitchFamily="34" charset="0"/>
              </a:rPr>
              <a:t>	Mathe als Abiturfach, weil 2 der Fächer M, D, Sprache im Abitur vorkommen müssen und die o. g. Fächer kein Aufgabenfeld abdecken.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>
                <a:latin typeface="Arial" pitchFamily="34" charset="0"/>
              </a:rPr>
              <a:t>Leistungskurskombinationen, die nicht möglich sind: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" pitchFamily="34" charset="0"/>
              </a:rPr>
              <a:t>	- 2 Naturwissenschaften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" pitchFamily="34" charset="0"/>
              </a:rPr>
              <a:t>	- eine Naturwissenschaft mit Kunst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" pitchFamily="34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" pitchFamily="34" charset="0"/>
              </a:rPr>
              <a:t>	</a:t>
            </a:r>
          </a:p>
        </p:txBody>
      </p:sp>
      <p:pic>
        <p:nvPicPr>
          <p:cNvPr id="17415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Gliederung der Oberstufe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5181600" y="3124200"/>
            <a:ext cx="1828800" cy="3048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Q2</a:t>
            </a:r>
          </a:p>
        </p:txBody>
      </p:sp>
      <p:grpSp>
        <p:nvGrpSpPr>
          <p:cNvPr id="19460" name="Group 13"/>
          <p:cNvGrpSpPr>
            <a:grpSpLocks/>
          </p:cNvGrpSpPr>
          <p:nvPr/>
        </p:nvGrpSpPr>
        <p:grpSpPr bwMode="auto">
          <a:xfrm>
            <a:off x="914400" y="2133600"/>
            <a:ext cx="1981200" cy="4038600"/>
            <a:chOff x="576" y="1344"/>
            <a:chExt cx="1248" cy="2544"/>
          </a:xfrm>
        </p:grpSpPr>
        <p:sp>
          <p:nvSpPr>
            <p:cNvPr id="19478" name="Rectangle 3"/>
            <p:cNvSpPr>
              <a:spLocks noChangeArrowheads="1"/>
            </p:cNvSpPr>
            <p:nvPr/>
          </p:nvSpPr>
          <p:spPr bwMode="auto">
            <a:xfrm>
              <a:off x="576" y="1968"/>
              <a:ext cx="1248" cy="19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EF</a:t>
              </a:r>
            </a:p>
          </p:txBody>
        </p:sp>
        <p:sp>
          <p:nvSpPr>
            <p:cNvPr id="19479" name="Text Box 6"/>
            <p:cNvSpPr txBox="1">
              <a:spLocks noChangeArrowheads="1"/>
            </p:cNvSpPr>
            <p:nvPr/>
          </p:nvSpPr>
          <p:spPr bwMode="auto">
            <a:xfrm>
              <a:off x="576" y="1344"/>
              <a:ext cx="1248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Einführungs-</a:t>
              </a:r>
              <a:br>
                <a:rPr lang="de-DE" altLang="de-DE" sz="2400">
                  <a:latin typeface="Arial" pitchFamily="34" charset="0"/>
                </a:rPr>
              </a:br>
              <a:r>
                <a:rPr lang="de-DE" altLang="de-DE" sz="2400">
                  <a:latin typeface="Arial" pitchFamily="34" charset="0"/>
                </a:rPr>
                <a:t>phase</a:t>
              </a:r>
            </a:p>
          </p:txBody>
        </p:sp>
      </p:grp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3276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grpSp>
        <p:nvGrpSpPr>
          <p:cNvPr id="19462" name="Group 14"/>
          <p:cNvGrpSpPr>
            <a:grpSpLocks/>
          </p:cNvGrpSpPr>
          <p:nvPr/>
        </p:nvGrpSpPr>
        <p:grpSpPr bwMode="auto">
          <a:xfrm>
            <a:off x="3352800" y="2133600"/>
            <a:ext cx="3657600" cy="4038600"/>
            <a:chOff x="2112" y="1344"/>
            <a:chExt cx="2304" cy="2544"/>
          </a:xfrm>
        </p:grpSpPr>
        <p:sp>
          <p:nvSpPr>
            <p:cNvPr id="19476" name="Rectangle 4"/>
            <p:cNvSpPr>
              <a:spLocks noChangeArrowheads="1"/>
            </p:cNvSpPr>
            <p:nvPr/>
          </p:nvSpPr>
          <p:spPr bwMode="auto">
            <a:xfrm>
              <a:off x="2112" y="1968"/>
              <a:ext cx="1152" cy="1920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Q1</a:t>
              </a:r>
            </a:p>
          </p:txBody>
        </p:sp>
        <p:sp>
          <p:nvSpPr>
            <p:cNvPr id="19477" name="Rectangle 9"/>
            <p:cNvSpPr>
              <a:spLocks noChangeArrowheads="1"/>
            </p:cNvSpPr>
            <p:nvPr/>
          </p:nvSpPr>
          <p:spPr bwMode="auto">
            <a:xfrm>
              <a:off x="2112" y="1344"/>
              <a:ext cx="2304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Qualifikationsphase</a:t>
              </a:r>
              <a:br>
                <a:rPr lang="de-DE" altLang="de-DE" sz="2400">
                  <a:latin typeface="Arial" pitchFamily="34" charset="0"/>
                </a:rPr>
              </a:br>
              <a:endParaRPr lang="de-DE" altLang="de-DE" sz="2400">
                <a:latin typeface="Arial" pitchFamily="34" charset="0"/>
              </a:endParaRPr>
            </a:p>
          </p:txBody>
        </p:sp>
      </p:grpSp>
      <p:grpSp>
        <p:nvGrpSpPr>
          <p:cNvPr id="19463" name="Group 15"/>
          <p:cNvGrpSpPr>
            <a:grpSpLocks/>
          </p:cNvGrpSpPr>
          <p:nvPr/>
        </p:nvGrpSpPr>
        <p:grpSpPr bwMode="auto">
          <a:xfrm>
            <a:off x="7315200" y="2133600"/>
            <a:ext cx="1447800" cy="4038600"/>
            <a:chOff x="4608" y="1344"/>
            <a:chExt cx="912" cy="2544"/>
          </a:xfrm>
        </p:grpSpPr>
        <p:sp>
          <p:nvSpPr>
            <p:cNvPr id="19474" name="Rectangle 10"/>
            <p:cNvSpPr>
              <a:spLocks noChangeArrowheads="1"/>
            </p:cNvSpPr>
            <p:nvPr/>
          </p:nvSpPr>
          <p:spPr bwMode="auto">
            <a:xfrm>
              <a:off x="4608" y="1968"/>
              <a:ext cx="912" cy="192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4 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Prüfungs-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2400" dirty="0" err="1">
                  <a:solidFill>
                    <a:schemeClr val="bg1"/>
                  </a:solidFill>
                  <a:latin typeface="Arial" pitchFamily="34" charset="0"/>
                </a:rPr>
                <a:t>fächer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endParaRPr lang="de-DE" altLang="de-DE" sz="2400" dirty="0">
                <a:solidFill>
                  <a:schemeClr val="bg1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2 LK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2 GK</a:t>
              </a:r>
            </a:p>
          </p:txBody>
        </p:sp>
        <p:sp>
          <p:nvSpPr>
            <p:cNvPr id="19475" name="Text Box 12"/>
            <p:cNvSpPr txBox="1">
              <a:spLocks noChangeArrowheads="1"/>
            </p:cNvSpPr>
            <p:nvPr/>
          </p:nvSpPr>
          <p:spPr bwMode="auto">
            <a:xfrm>
              <a:off x="4608" y="1344"/>
              <a:ext cx="91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Abitur-</a:t>
              </a:r>
              <a:br>
                <a:rPr lang="de-DE" altLang="de-DE" sz="2400">
                  <a:latin typeface="Arial" pitchFamily="34" charset="0"/>
                </a:rPr>
              </a:br>
              <a:r>
                <a:rPr lang="de-DE" altLang="de-DE" sz="2400">
                  <a:latin typeface="Arial" pitchFamily="34" charset="0"/>
                </a:rPr>
                <a:t>Prüfung</a:t>
              </a:r>
            </a:p>
          </p:txBody>
        </p:sp>
      </p:grpSp>
      <p:sp>
        <p:nvSpPr>
          <p:cNvPr id="19465" name="AutoShape 17"/>
          <p:cNvSpPr>
            <a:spLocks noChangeArrowheads="1"/>
          </p:cNvSpPr>
          <p:nvPr/>
        </p:nvSpPr>
        <p:spPr bwMode="auto">
          <a:xfrm>
            <a:off x="5257800" y="4267200"/>
            <a:ext cx="2286000" cy="838200"/>
          </a:xfrm>
          <a:prstGeom prst="rightArrow">
            <a:avLst>
              <a:gd name="adj1" fmla="val 50000"/>
              <a:gd name="adj2" fmla="val 68182"/>
            </a:avLst>
          </a:prstGeom>
          <a:solidFill>
            <a:srgbClr val="A93B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Zulassung</a:t>
            </a:r>
          </a:p>
        </p:txBody>
      </p:sp>
      <p:grpSp>
        <p:nvGrpSpPr>
          <p:cNvPr id="19470" name="Gruppieren 20"/>
          <p:cNvGrpSpPr>
            <a:grpSpLocks/>
          </p:cNvGrpSpPr>
          <p:nvPr/>
        </p:nvGrpSpPr>
        <p:grpSpPr bwMode="auto">
          <a:xfrm>
            <a:off x="304800" y="114300"/>
            <a:ext cx="8686800" cy="508000"/>
            <a:chOff x="304800" y="114300"/>
            <a:chExt cx="8686800" cy="508000"/>
          </a:xfrm>
        </p:grpSpPr>
        <p:sp>
          <p:nvSpPr>
            <p:cNvPr id="19472" name="Line 55"/>
            <p:cNvSpPr>
              <a:spLocks noChangeShapeType="1"/>
            </p:cNvSpPr>
            <p:nvPr/>
          </p:nvSpPr>
          <p:spPr bwMode="auto">
            <a:xfrm>
              <a:off x="304800" y="622300"/>
              <a:ext cx="868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73" name="Rectangle 29"/>
            <p:cNvSpPr>
              <a:spLocks noChangeArrowheads="1"/>
            </p:cNvSpPr>
            <p:nvPr/>
          </p:nvSpPr>
          <p:spPr bwMode="auto">
            <a:xfrm>
              <a:off x="2776538" y="114300"/>
              <a:ext cx="35909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pic>
        <p:nvPicPr>
          <p:cNvPr id="19471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91BF">
            <a:alpha val="6274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850900" y="836613"/>
            <a:ext cx="3863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u="sng">
                <a:latin typeface="Arial" pitchFamily="34" charset="0"/>
              </a:rPr>
              <a:t>Die Zulassung zum Abitur :</a:t>
            </a:r>
          </a:p>
        </p:txBody>
      </p:sp>
      <p:grpSp>
        <p:nvGrpSpPr>
          <p:cNvPr id="20483" name="Group 12"/>
          <p:cNvGrpSpPr>
            <a:grpSpLocks/>
          </p:cNvGrpSpPr>
          <p:nvPr/>
        </p:nvGrpSpPr>
        <p:grpSpPr bwMode="auto">
          <a:xfrm>
            <a:off x="304800" y="152400"/>
            <a:ext cx="8696325" cy="304800"/>
            <a:chOff x="192" y="96"/>
            <a:chExt cx="5478" cy="192"/>
          </a:xfrm>
        </p:grpSpPr>
        <p:sp>
          <p:nvSpPr>
            <p:cNvPr id="20487" name="Line 13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488" name="Rectangle 14"/>
            <p:cNvSpPr>
              <a:spLocks noChangeArrowheads="1"/>
            </p:cNvSpPr>
            <p:nvPr/>
          </p:nvSpPr>
          <p:spPr bwMode="auto">
            <a:xfrm>
              <a:off x="3408" y="96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sp>
        <p:nvSpPr>
          <p:cNvPr id="20484" name="Textfeld 1"/>
          <p:cNvSpPr txBox="1">
            <a:spLocks noChangeArrowheads="1"/>
          </p:cNvSpPr>
          <p:nvPr/>
        </p:nvSpPr>
        <p:spPr bwMode="auto">
          <a:xfrm>
            <a:off x="850900" y="2444750"/>
            <a:ext cx="7621588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Zugelassen zum Abitur ist, wer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400">
                <a:latin typeface="Arial" pitchFamily="34" charset="0"/>
              </a:rPr>
              <a:t> 8 Leistungskurse und 30 bis 32 anrechenbare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  Grundkurse vorweisen kann </a:t>
            </a:r>
            <a:r>
              <a:rPr lang="de-DE" altLang="de-DE" sz="2000">
                <a:latin typeface="Arial" pitchFamily="34" charset="0"/>
              </a:rPr>
              <a:t>(ein Kurs mit 0 Punkten und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Arial" pitchFamily="34" charset="0"/>
              </a:rPr>
              <a:t>   Vertiefungskurse sind nicht anrechenbar)</a:t>
            </a:r>
            <a:endParaRPr lang="de-DE" altLang="de-DE" sz="240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e-DE" altLang="de-DE" sz="2400">
                <a:latin typeface="Arial" pitchFamily="34" charset="0"/>
              </a:rPr>
              <a:t> im Durchschnitt überall 5 Punkte erreicht hat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400">
                <a:latin typeface="Arial" pitchFamily="34" charset="0"/>
              </a:rPr>
              <a:t> Je nach Zahl der eingebrachten Kurse nicht mehr als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   7 oder 8 Defizite (</a:t>
            </a:r>
            <a:r>
              <a:rPr lang="de-DE" altLang="de-DE" sz="2000">
                <a:latin typeface="Arial" pitchFamily="34" charset="0"/>
              </a:rPr>
              <a:t>unter 5 Punkten</a:t>
            </a:r>
            <a:r>
              <a:rPr lang="de-DE" altLang="de-DE" sz="2400">
                <a:latin typeface="Arial" pitchFamily="34" charset="0"/>
              </a:rPr>
              <a:t>) hat, davon maximal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   3 Leistungskursdefizite</a:t>
            </a:r>
          </a:p>
          <a:p>
            <a:pPr eaLnBrk="1" hangingPunct="1">
              <a:spcBef>
                <a:spcPct val="0"/>
              </a:spcBef>
            </a:pPr>
            <a:endParaRPr lang="de-DE" altLang="de-DE" sz="2400">
              <a:latin typeface="Arial" pitchFamily="34" charset="0"/>
            </a:endParaRPr>
          </a:p>
        </p:txBody>
      </p:sp>
      <p:sp>
        <p:nvSpPr>
          <p:cNvPr id="20485" name="Textfeld 2"/>
          <p:cNvSpPr txBox="1">
            <a:spLocks noChangeArrowheads="1"/>
          </p:cNvSpPr>
          <p:nvPr/>
        </p:nvSpPr>
        <p:spPr bwMode="auto">
          <a:xfrm>
            <a:off x="850900" y="1412875"/>
            <a:ext cx="81851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Grundlage der Zulassungsberechnung sind die Leistungen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in der Qualifikationsphase (4 Halbjahre)</a:t>
            </a:r>
          </a:p>
        </p:txBody>
      </p:sp>
      <p:pic>
        <p:nvPicPr>
          <p:cNvPr id="20486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5"/>
          <p:cNvGrpSpPr>
            <a:grpSpLocks/>
          </p:cNvGrpSpPr>
          <p:nvPr/>
        </p:nvGrpSpPr>
        <p:grpSpPr bwMode="auto">
          <a:xfrm>
            <a:off x="304800" y="136525"/>
            <a:ext cx="8686800" cy="320675"/>
            <a:chOff x="192" y="86"/>
            <a:chExt cx="5472" cy="202"/>
          </a:xfrm>
        </p:grpSpPr>
        <p:sp>
          <p:nvSpPr>
            <p:cNvPr id="21513" name="Line 6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14" name="Rectangle 7"/>
            <p:cNvSpPr>
              <a:spLocks noChangeArrowheads="1"/>
            </p:cNvSpPr>
            <p:nvPr/>
          </p:nvSpPr>
          <p:spPr bwMode="auto">
            <a:xfrm>
              <a:off x="3402" y="86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sp>
        <p:nvSpPr>
          <p:cNvPr id="21507" name="Rectangle 8"/>
          <p:cNvSpPr>
            <a:spLocks noChangeArrowheads="1"/>
          </p:cNvSpPr>
          <p:nvPr/>
        </p:nvSpPr>
        <p:spPr bwMode="auto">
          <a:xfrm>
            <a:off x="250825" y="6207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u="sng" dirty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Die Abiturprüfung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1508" name="Text Box 15"/>
          <p:cNvSpPr txBox="1">
            <a:spLocks noChangeArrowheads="1"/>
          </p:cNvSpPr>
          <p:nvPr/>
        </p:nvSpPr>
        <p:spPr bwMode="auto">
          <a:xfrm>
            <a:off x="762000" y="2133600"/>
            <a:ext cx="45053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2400" dirty="0">
                <a:solidFill>
                  <a:schemeClr val="bg1"/>
                </a:solidFill>
                <a:latin typeface="Arial" pitchFamily="34" charset="0"/>
              </a:rPr>
              <a:t>  </a:t>
            </a:r>
            <a:r>
              <a:rPr lang="de-DE" altLang="de-DE" sz="2000" dirty="0">
                <a:solidFill>
                  <a:schemeClr val="bg1"/>
                </a:solidFill>
                <a:latin typeface="Arial" pitchFamily="34" charset="0"/>
              </a:rPr>
              <a:t>in den beiden Leistungskursfächern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2000" dirty="0">
                <a:solidFill>
                  <a:schemeClr val="bg1"/>
                </a:solidFill>
                <a:latin typeface="Arial" pitchFamily="34" charset="0"/>
              </a:rPr>
              <a:t>  im 3. Abiturfach</a:t>
            </a:r>
          </a:p>
        </p:txBody>
      </p:sp>
      <p:sp>
        <p:nvSpPr>
          <p:cNvPr id="21509" name="Text Box 16"/>
          <p:cNvSpPr txBox="1">
            <a:spLocks noChangeArrowheads="1"/>
          </p:cNvSpPr>
          <p:nvPr/>
        </p:nvSpPr>
        <p:spPr bwMode="auto">
          <a:xfrm>
            <a:off x="762000" y="1447800"/>
            <a:ext cx="5972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u="sng" dirty="0">
                <a:solidFill>
                  <a:schemeClr val="bg1"/>
                </a:solidFill>
                <a:latin typeface="Arial" pitchFamily="34" charset="0"/>
              </a:rPr>
              <a:t>Schriftliche Prüfungen (zentral gestellt):</a:t>
            </a:r>
          </a:p>
        </p:txBody>
      </p:sp>
      <p:sp>
        <p:nvSpPr>
          <p:cNvPr id="21510" name="Text Box 17"/>
          <p:cNvSpPr txBox="1">
            <a:spLocks noChangeArrowheads="1"/>
          </p:cNvSpPr>
          <p:nvPr/>
        </p:nvSpPr>
        <p:spPr bwMode="auto">
          <a:xfrm>
            <a:off x="838200" y="3276600"/>
            <a:ext cx="75151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u="sng" dirty="0">
                <a:solidFill>
                  <a:schemeClr val="bg1"/>
                </a:solidFill>
                <a:latin typeface="Arial" pitchFamily="34" charset="0"/>
              </a:rPr>
              <a:t>Mündliche Prüfung (vom Fachprüfungsausschuss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u="sng" dirty="0">
                <a:solidFill>
                  <a:schemeClr val="bg1"/>
                </a:solidFill>
                <a:latin typeface="Arial" pitchFamily="34" charset="0"/>
              </a:rPr>
              <a:t>der Schule gestellt):</a:t>
            </a:r>
          </a:p>
        </p:txBody>
      </p:sp>
      <p:sp>
        <p:nvSpPr>
          <p:cNvPr id="21511" name="Text Box 18"/>
          <p:cNvSpPr txBox="1">
            <a:spLocks noChangeArrowheads="1"/>
          </p:cNvSpPr>
          <p:nvPr/>
        </p:nvSpPr>
        <p:spPr bwMode="auto">
          <a:xfrm>
            <a:off x="762000" y="4191000"/>
            <a:ext cx="24876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24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de-DE" altLang="de-DE" sz="2000" dirty="0">
                <a:solidFill>
                  <a:schemeClr val="bg1"/>
                </a:solidFill>
                <a:latin typeface="Arial" pitchFamily="34" charset="0"/>
              </a:rPr>
              <a:t>im 4. Abiturfach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>
              <a:latin typeface="Arial" pitchFamily="34" charset="0"/>
            </a:endParaRPr>
          </a:p>
        </p:txBody>
      </p:sp>
      <p:pic>
        <p:nvPicPr>
          <p:cNvPr id="21512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171058"/>
            <a:ext cx="500063" cy="49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2776538" y="114300"/>
            <a:ext cx="3590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400" b="1" dirty="0">
                <a:cs typeface="Times New Roman" pitchFamily="18" charset="0"/>
              </a:rPr>
              <a:t>Gymnasiale Oberstufe / Sekundarstufe II</a:t>
            </a: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304800" y="6858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02431" y="1340768"/>
            <a:ext cx="2491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>
                <a:solidFill>
                  <a:srgbClr val="660033"/>
                </a:solidFill>
                <a:cs typeface="Times New Roman" pitchFamily="18" charset="0"/>
              </a:rPr>
              <a:t>Hilfestellungen:</a:t>
            </a:r>
            <a:endParaRPr lang="de-DE" b="1" u="sng" dirty="0">
              <a:solidFill>
                <a:srgbClr val="660033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0000" y="1916832"/>
            <a:ext cx="68794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Individuelle Förderung</a:t>
            </a:r>
          </a:p>
          <a:p>
            <a:endParaRPr lang="de-DE" dirty="0"/>
          </a:p>
          <a:p>
            <a:r>
              <a:rPr lang="de-DE" dirty="0"/>
              <a:t>Vertiefungskurse haben in der Regel eine Größe </a:t>
            </a:r>
          </a:p>
          <a:p>
            <a:r>
              <a:rPr lang="de-DE" dirty="0"/>
              <a:t>von maximal 10 Schülern.</a:t>
            </a:r>
          </a:p>
        </p:txBody>
      </p:sp>
    </p:spTree>
    <p:extLst>
      <p:ext uri="{BB962C8B-B14F-4D97-AF65-F5344CB8AC3E}">
        <p14:creationId xmlns:p14="http://schemas.microsoft.com/office/powerpoint/2010/main" val="2977618141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de-DE" sz="3200">
                <a:latin typeface="Arial" pitchFamily="34" charset="0"/>
              </a:rPr>
              <a:t>Abschlüsse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7947025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Pct val="75000"/>
              <a:buNone/>
            </a:pPr>
            <a:endParaRPr lang="de-DE" altLang="de-DE" sz="20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latin typeface="Arial" pitchFamily="34" charset="0"/>
              </a:rPr>
              <a:t> 	</a:t>
            </a:r>
            <a:r>
              <a:rPr lang="de-DE" altLang="de-DE" sz="2000" u="sng" dirty="0">
                <a:latin typeface="Arial" pitchFamily="34" charset="0"/>
              </a:rPr>
              <a:t>am Ende der Stufe 10</a:t>
            </a:r>
            <a:r>
              <a:rPr lang="de-DE" altLang="de-DE" sz="2000" dirty="0">
                <a:latin typeface="Arial" pitchFamily="34" charset="0"/>
              </a:rPr>
              <a:t>: Fachoberschulreife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latin typeface="Arial" pitchFamily="34" charset="0"/>
              </a:rPr>
              <a:t> 	</a:t>
            </a:r>
            <a:r>
              <a:rPr lang="de-DE" altLang="de-DE" sz="2000" u="sng" dirty="0">
                <a:latin typeface="Arial" pitchFamily="34" charset="0"/>
              </a:rPr>
              <a:t>frühestens am Ende der Stufe 12 (Q1):</a:t>
            </a:r>
            <a:r>
              <a:rPr lang="de-DE" altLang="de-DE" sz="2000" dirty="0">
                <a:latin typeface="Arial" pitchFamily="34" charset="0"/>
              </a:rPr>
              <a:t> Fachhochschulreife 	(schulischer Teil)</a:t>
            </a:r>
          </a:p>
          <a:p>
            <a:pPr eaLnBrk="1" hangingPunct="1">
              <a:spcBef>
                <a:spcPct val="0"/>
              </a:spcBef>
            </a:pPr>
            <a:endParaRPr lang="de-DE" altLang="de-DE" sz="20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latin typeface="Arial" pitchFamily="34" charset="0"/>
              </a:rPr>
              <a:t> 	</a:t>
            </a:r>
            <a:r>
              <a:rPr lang="de-DE" altLang="de-DE" sz="2000" u="sng" dirty="0">
                <a:latin typeface="Arial" pitchFamily="34" charset="0"/>
              </a:rPr>
              <a:t>am Ende der </a:t>
            </a:r>
            <a:r>
              <a:rPr lang="de-DE" altLang="de-DE" sz="2000" u="sng">
                <a:latin typeface="Arial" pitchFamily="34" charset="0"/>
              </a:rPr>
              <a:t>Stufe 13 </a:t>
            </a:r>
            <a:r>
              <a:rPr lang="de-DE" altLang="de-DE" sz="2000" u="sng" dirty="0">
                <a:latin typeface="Arial" pitchFamily="34" charset="0"/>
              </a:rPr>
              <a:t>(Q2)</a:t>
            </a:r>
            <a:r>
              <a:rPr lang="de-DE" altLang="de-DE" sz="2000" dirty="0">
                <a:latin typeface="Arial" pitchFamily="34" charset="0"/>
              </a:rPr>
              <a:t>: Allgemeine Hochschulreife 	(Abitur)</a:t>
            </a:r>
          </a:p>
        </p:txBody>
      </p:sp>
      <p:grpSp>
        <p:nvGrpSpPr>
          <p:cNvPr id="3076" name="Group 27"/>
          <p:cNvGrpSpPr>
            <a:grpSpLocks/>
          </p:cNvGrpSpPr>
          <p:nvPr/>
        </p:nvGrpSpPr>
        <p:grpSpPr bwMode="auto">
          <a:xfrm>
            <a:off x="304800" y="152400"/>
            <a:ext cx="8696325" cy="304800"/>
            <a:chOff x="192" y="96"/>
            <a:chExt cx="5478" cy="192"/>
          </a:xfrm>
        </p:grpSpPr>
        <p:sp>
          <p:nvSpPr>
            <p:cNvPr id="3078" name="Line 28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" name="Rectangle 29"/>
            <p:cNvSpPr>
              <a:spLocks noChangeArrowheads="1"/>
            </p:cNvSpPr>
            <p:nvPr/>
          </p:nvSpPr>
          <p:spPr bwMode="auto">
            <a:xfrm>
              <a:off x="3408" y="96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pic>
        <p:nvPicPr>
          <p:cNvPr id="3077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171058"/>
            <a:ext cx="500063" cy="49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2776538" y="114300"/>
            <a:ext cx="3590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400" b="1" dirty="0">
                <a:cs typeface="Times New Roman" pitchFamily="18" charset="0"/>
              </a:rPr>
              <a:t>Gymnasiale Oberstufe / Sekundarstufe II</a:t>
            </a: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304800" y="6858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02431" y="1340768"/>
            <a:ext cx="2388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>
                <a:solidFill>
                  <a:srgbClr val="660033"/>
                </a:solidFill>
                <a:cs typeface="Times New Roman" pitchFamily="18" charset="0"/>
              </a:rPr>
              <a:t>Hilfestellungen</a:t>
            </a:r>
            <a:endParaRPr lang="de-DE" b="1" u="sng" dirty="0">
              <a:solidFill>
                <a:srgbClr val="660033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02431" y="1988840"/>
            <a:ext cx="85731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 der EF gibt feste Gruppen in Mathe, Deutsch, </a:t>
            </a:r>
          </a:p>
          <a:p>
            <a:r>
              <a:rPr lang="de-DE" dirty="0"/>
              <a:t>Englisch und Sport. Das erleichtert die Integration von neuen </a:t>
            </a:r>
          </a:p>
          <a:p>
            <a:r>
              <a:rPr lang="de-DE" dirty="0"/>
              <a:t>Schülern und den Übergang vom Klassen- zum Kurssystem.</a:t>
            </a:r>
          </a:p>
          <a:p>
            <a:endParaRPr lang="de-DE" dirty="0"/>
          </a:p>
          <a:p>
            <a:r>
              <a:rPr lang="de-DE" dirty="0"/>
              <a:t>Start in die EF mit drei Einstiegstagen außerhalb der Schule</a:t>
            </a:r>
          </a:p>
          <a:p>
            <a:r>
              <a:rPr lang="de-DE" dirty="0">
                <a:effectLst/>
                <a:ea typeface="Calibri" panose="020F0502020204030204" pitchFamily="34" charset="0"/>
              </a:rPr>
              <a:t>Auch das erleichtert das Zusammenwachsen der Jahrgangs-stufe und die Integration unserer neuen Schülerinnen und Schüler.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6430692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171058"/>
            <a:ext cx="500063" cy="49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2776538" y="114300"/>
            <a:ext cx="3590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400" b="1" dirty="0">
                <a:cs typeface="Times New Roman" pitchFamily="18" charset="0"/>
              </a:rPr>
              <a:t>Gymnasiale Oberstufe / Sekundarstufe II</a:t>
            </a: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304800" y="6858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02431" y="1340768"/>
            <a:ext cx="2388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>
                <a:solidFill>
                  <a:srgbClr val="660033"/>
                </a:solidFill>
                <a:cs typeface="Times New Roman" pitchFamily="18" charset="0"/>
              </a:rPr>
              <a:t>Hilfestellungen</a:t>
            </a:r>
            <a:endParaRPr lang="de-DE" b="1" u="sng" dirty="0">
              <a:solidFill>
                <a:srgbClr val="660033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26060" y="1988840"/>
            <a:ext cx="772358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de-DE" dirty="0"/>
              <a:t>Infoveranstaltungen in den Klassen</a:t>
            </a:r>
          </a:p>
          <a:p>
            <a:pPr marL="342900" indent="-342900">
              <a:buFont typeface="Arial" pitchFamily="34" charset="0"/>
              <a:buChar char="•"/>
            </a:pPr>
            <a:endParaRPr lang="de-DE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dirty="0"/>
              <a:t>Einzelberatung</a:t>
            </a:r>
          </a:p>
          <a:p>
            <a:pPr marL="342900" indent="-342900">
              <a:buFont typeface="Arial" pitchFamily="34" charset="0"/>
              <a:buChar char="•"/>
            </a:pPr>
            <a:endParaRPr lang="de-DE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dirty="0"/>
              <a:t>Eltern- und Schülerinformationsabend zur Leistungs-</a:t>
            </a:r>
          </a:p>
          <a:p>
            <a:r>
              <a:rPr lang="de-DE" dirty="0"/>
              <a:t>    </a:t>
            </a:r>
            <a:r>
              <a:rPr lang="de-DE" dirty="0" err="1"/>
              <a:t>kurswahl</a:t>
            </a:r>
            <a:r>
              <a:rPr lang="de-DE" dirty="0"/>
              <a:t> (Feb./März 2026)</a:t>
            </a:r>
          </a:p>
          <a:p>
            <a:endParaRPr lang="de-DE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dirty="0"/>
              <a:t>Homepage</a:t>
            </a:r>
          </a:p>
        </p:txBody>
      </p:sp>
    </p:spTree>
    <p:extLst>
      <p:ext uri="{BB962C8B-B14F-4D97-AF65-F5344CB8AC3E}">
        <p14:creationId xmlns:p14="http://schemas.microsoft.com/office/powerpoint/2010/main" val="819625727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6"/>
          <p:cNvSpPr>
            <a:spLocks noChangeShapeType="1"/>
          </p:cNvSpPr>
          <p:nvPr/>
        </p:nvSpPr>
        <p:spPr bwMode="auto">
          <a:xfrm>
            <a:off x="402431" y="6858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171058"/>
            <a:ext cx="500063" cy="49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388491" y="1124744"/>
            <a:ext cx="346342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Homepage:</a:t>
            </a:r>
          </a:p>
          <a:p>
            <a:r>
              <a:rPr lang="de-DE" dirty="0"/>
              <a:t>marianumwarburg.de </a:t>
            </a:r>
          </a:p>
          <a:p>
            <a:r>
              <a:rPr lang="de-DE" sz="2000" dirty="0"/>
              <a:t>(Unterricht – Oberstufe)</a:t>
            </a:r>
          </a:p>
        </p:txBody>
      </p:sp>
      <p:sp>
        <p:nvSpPr>
          <p:cNvPr id="10" name="Rectangle 29"/>
          <p:cNvSpPr>
            <a:spLocks noChangeArrowheads="1"/>
          </p:cNvSpPr>
          <p:nvPr/>
        </p:nvSpPr>
        <p:spPr bwMode="auto">
          <a:xfrm>
            <a:off x="2776538" y="114300"/>
            <a:ext cx="36247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1400" b="1" dirty="0">
                <a:cs typeface="Times New Roman" pitchFamily="18" charset="0"/>
              </a:rPr>
              <a:t>Gymnasium </a:t>
            </a:r>
            <a:r>
              <a:rPr lang="de-DE" sz="1400" b="1" dirty="0" err="1">
                <a:cs typeface="Times New Roman" pitchFamily="18" charset="0"/>
              </a:rPr>
              <a:t>Marianum</a:t>
            </a:r>
            <a:r>
              <a:rPr lang="de-DE" sz="1400" b="1" dirty="0">
                <a:cs typeface="Times New Roman" pitchFamily="18" charset="0"/>
              </a:rPr>
              <a:t> Warburg</a:t>
            </a:r>
          </a:p>
          <a:p>
            <a:r>
              <a:rPr lang="de-DE" sz="1400" b="1" dirty="0">
                <a:cs typeface="Times New Roman" pitchFamily="18" charset="0"/>
              </a:rPr>
              <a:t>Gymnasiale Oberstufe / Sekundarstufe II</a:t>
            </a:r>
          </a:p>
        </p:txBody>
      </p:sp>
      <p:pic>
        <p:nvPicPr>
          <p:cNvPr id="6" name="Grafik 5" descr="Ein Bild, das Muster, Grafiken, Pixel, Design enthält.&#10;&#10;Automatisch generierte Beschreibung">
            <a:extLst>
              <a:ext uri="{FF2B5EF4-FFF2-40B4-BE49-F238E27FC236}">
                <a16:creationId xmlns:a16="http://schemas.microsoft.com/office/drawing/2014/main" id="{92B69905-6DF5-048D-5529-106D0646F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89040"/>
            <a:ext cx="2520278" cy="252027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4D27CF8-5297-4F6C-F384-492F346AF618}"/>
              </a:ext>
            </a:extLst>
          </p:cNvPr>
          <p:cNvSpPr txBox="1"/>
          <p:nvPr/>
        </p:nvSpPr>
        <p:spPr>
          <a:xfrm>
            <a:off x="402431" y="3861048"/>
            <a:ext cx="5177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marianumwarburg.de </a:t>
            </a:r>
          </a:p>
          <a:p>
            <a:r>
              <a:rPr lang="de-DE" sz="2000" dirty="0"/>
              <a:t>(Unterricht – Oberstufe - Einführungsphase)</a:t>
            </a:r>
          </a:p>
        </p:txBody>
      </p:sp>
      <p:pic>
        <p:nvPicPr>
          <p:cNvPr id="8" name="Grafik 7" descr="Ein Bild, das Muster, Quadrat, Kunst, Symmetrie enthält.&#10;&#10;Automatisch generierte Beschreibung">
            <a:extLst>
              <a:ext uri="{FF2B5EF4-FFF2-40B4-BE49-F238E27FC236}">
                <a16:creationId xmlns:a16="http://schemas.microsoft.com/office/drawing/2014/main" id="{DE28639A-583A-60DE-4E74-84438CCA93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949384"/>
            <a:ext cx="2520278" cy="252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936696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3"/>
          <p:cNvGrpSpPr>
            <a:grpSpLocks/>
          </p:cNvGrpSpPr>
          <p:nvPr/>
        </p:nvGrpSpPr>
        <p:grpSpPr bwMode="auto">
          <a:xfrm>
            <a:off x="228600" y="6324600"/>
            <a:ext cx="8696325" cy="381000"/>
            <a:chOff x="144" y="3984"/>
            <a:chExt cx="5478" cy="240"/>
          </a:xfrm>
        </p:grpSpPr>
        <p:sp>
          <p:nvSpPr>
            <p:cNvPr id="24585" name="Line 4"/>
            <p:cNvSpPr>
              <a:spLocks noChangeShapeType="1"/>
            </p:cNvSpPr>
            <p:nvPr/>
          </p:nvSpPr>
          <p:spPr bwMode="auto">
            <a:xfrm>
              <a:off x="144" y="3984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6" name="Rectangle 5"/>
            <p:cNvSpPr>
              <a:spLocks noChangeArrowheads="1"/>
            </p:cNvSpPr>
            <p:nvPr/>
          </p:nvSpPr>
          <p:spPr bwMode="auto">
            <a:xfrm>
              <a:off x="144" y="4032"/>
              <a:ext cx="54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								 </a:t>
              </a:r>
            </a:p>
          </p:txBody>
        </p:sp>
      </p:grpSp>
      <p:grpSp>
        <p:nvGrpSpPr>
          <p:cNvPr id="24579" name="Group 9"/>
          <p:cNvGrpSpPr>
            <a:grpSpLocks/>
          </p:cNvGrpSpPr>
          <p:nvPr/>
        </p:nvGrpSpPr>
        <p:grpSpPr bwMode="auto">
          <a:xfrm>
            <a:off x="304800" y="152400"/>
            <a:ext cx="8696325" cy="304800"/>
            <a:chOff x="192" y="96"/>
            <a:chExt cx="5478" cy="192"/>
          </a:xfrm>
        </p:grpSpPr>
        <p:sp>
          <p:nvSpPr>
            <p:cNvPr id="24583" name="Line 10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4" name="Rectangle 11"/>
            <p:cNvSpPr>
              <a:spLocks noChangeArrowheads="1"/>
            </p:cNvSpPr>
            <p:nvPr/>
          </p:nvSpPr>
          <p:spPr bwMode="auto">
            <a:xfrm>
              <a:off x="3408" y="96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pic>
        <p:nvPicPr>
          <p:cNvPr id="24580" name="Picture 12" descr="smid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129540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14"/>
          <p:cNvSpPr txBox="1">
            <a:spLocks noChangeArrowheads="1"/>
          </p:cNvSpPr>
          <p:nvPr/>
        </p:nvSpPr>
        <p:spPr bwMode="auto">
          <a:xfrm>
            <a:off x="3806115" y="1419225"/>
            <a:ext cx="421782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latin typeface="Arial" pitchFamily="34" charset="0"/>
              </a:rPr>
              <a:t>Bitte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dirty="0" err="1">
                <a:latin typeface="Arial" pitchFamily="34" charset="0"/>
              </a:rPr>
              <a:t>beachten</a:t>
            </a:r>
            <a:r>
              <a:rPr lang="en-US" altLang="de-DE" sz="2000" dirty="0">
                <a:latin typeface="Arial" pitchFamily="34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itchFamily="34" charset="0"/>
              </a:rPr>
              <a:t>Bis </a:t>
            </a:r>
            <a:r>
              <a:rPr lang="en-US" altLang="de-DE" sz="2000" dirty="0" err="1">
                <a:latin typeface="Arial" pitchFamily="34" charset="0"/>
              </a:rPr>
              <a:t>zum</a:t>
            </a:r>
            <a:r>
              <a:rPr lang="en-US" altLang="de-DE" sz="2000" dirty="0">
                <a:latin typeface="Arial" pitchFamily="34" charset="0"/>
              </a:rPr>
              <a:t> 10.04.2025 </a:t>
            </a:r>
            <a:r>
              <a:rPr lang="en-US" altLang="de-DE" sz="2000" dirty="0" err="1">
                <a:latin typeface="Arial" pitchFamily="34" charset="0"/>
              </a:rPr>
              <a:t>nach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dirty="0" err="1">
                <a:latin typeface="Arial" pitchFamily="34" charset="0"/>
              </a:rPr>
              <a:t>Belieben</a:t>
            </a:r>
            <a:r>
              <a:rPr lang="en-US" altLang="de-DE" sz="2000" dirty="0">
                <a:latin typeface="Arial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latin typeface="Arial" pitchFamily="34" charset="0"/>
              </a:rPr>
              <a:t>mit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dirty="0" err="1">
                <a:latin typeface="Arial" pitchFamily="34" charset="0"/>
              </a:rPr>
              <a:t>dem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dirty="0" err="1">
                <a:latin typeface="Arial" pitchFamily="34" charset="0"/>
              </a:rPr>
              <a:t>Programm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dirty="0" err="1">
                <a:latin typeface="Arial" pitchFamily="34" charset="0"/>
              </a:rPr>
              <a:t>LuPO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dirty="0" err="1">
                <a:latin typeface="Arial" pitchFamily="34" charset="0"/>
              </a:rPr>
              <a:t>spielen</a:t>
            </a:r>
            <a:r>
              <a:rPr lang="en-US" altLang="de-DE" sz="2000" dirty="0">
                <a:latin typeface="Arial" pitchFamily="34" charset="0"/>
              </a:rPr>
              <a:t>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latin typeface="Arial" pitchFamily="34" charset="0"/>
              </a:rPr>
              <a:t>dann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b="1" dirty="0" err="1">
                <a:latin typeface="Arial" pitchFamily="34" charset="0"/>
              </a:rPr>
              <a:t>Wahlzettel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dirty="0" err="1">
                <a:latin typeface="Arial" pitchFamily="34" charset="0"/>
              </a:rPr>
              <a:t>ausfüllen</a:t>
            </a:r>
            <a:endParaRPr lang="en-US" altLang="de-DE" sz="200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itchFamily="34" charset="0"/>
              </a:rPr>
              <a:t>und digital </a:t>
            </a:r>
            <a:r>
              <a:rPr lang="en-US" altLang="de-DE" sz="2000" dirty="0" err="1">
                <a:latin typeface="Arial" pitchFamily="34" charset="0"/>
              </a:rPr>
              <a:t>abgeben</a:t>
            </a:r>
            <a:r>
              <a:rPr lang="en-US" altLang="de-DE" sz="2000" dirty="0">
                <a:latin typeface="Arial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itchFamily="34" charset="0"/>
              </a:rPr>
              <a:t>Dieser </a:t>
            </a:r>
            <a:r>
              <a:rPr lang="en-US" altLang="de-DE" sz="2000" dirty="0" err="1">
                <a:latin typeface="Arial" pitchFamily="34" charset="0"/>
              </a:rPr>
              <a:t>Termin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dirty="0" err="1">
                <a:latin typeface="Arial" pitchFamily="34" charset="0"/>
              </a:rPr>
              <a:t>ist</a:t>
            </a:r>
            <a:r>
              <a:rPr lang="en-US" altLang="de-DE" sz="2000" dirty="0">
                <a:latin typeface="Arial" pitchFamily="34" charset="0"/>
              </a:rPr>
              <a:t> </a:t>
            </a:r>
            <a:r>
              <a:rPr lang="en-US" altLang="de-DE" sz="2000" dirty="0" err="1">
                <a:latin typeface="Arial" pitchFamily="34" charset="0"/>
              </a:rPr>
              <a:t>unbedingt</a:t>
            </a:r>
            <a:endParaRPr lang="en-US" altLang="de-DE" sz="200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latin typeface="Arial" pitchFamily="34" charset="0"/>
              </a:rPr>
              <a:t>einzuhalten</a:t>
            </a:r>
            <a:r>
              <a:rPr lang="en-US" altLang="de-DE" sz="2000">
                <a:latin typeface="Arial" pitchFamily="34" charset="0"/>
              </a:rPr>
              <a:t>!!!</a:t>
            </a:r>
            <a:endParaRPr lang="en-US" altLang="de-DE" sz="200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itchFamily="34" charset="0"/>
            </a:endParaRPr>
          </a:p>
        </p:txBody>
      </p:sp>
      <p:pic>
        <p:nvPicPr>
          <p:cNvPr id="24582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1000" y="2286000"/>
            <a:ext cx="8763000" cy="2677656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Arial" pitchFamily="34" charset="0"/>
                <a:cs typeface="Times New Roman" pitchFamily="18" charset="0"/>
              </a:rPr>
              <a:t>Latinum</a:t>
            </a:r>
            <a:r>
              <a:rPr lang="de-DE" altLang="de-DE" sz="2400" b="1" dirty="0">
                <a:latin typeface="Dutch801 SWM"/>
                <a:cs typeface="Times New Roman" pitchFamily="18" charset="0"/>
              </a:rPr>
              <a:t>		</a:t>
            </a:r>
            <a:r>
              <a:rPr lang="de-DE" altLang="de-DE" sz="2400" dirty="0">
                <a:latin typeface="Arial" pitchFamily="34" charset="0"/>
                <a:cs typeface="Times New Roman" pitchFamily="18" charset="0"/>
              </a:rPr>
              <a:t>Klasse 7 bis EF.2  	Note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latin typeface="Arial" pitchFamily="34" charset="0"/>
                <a:cs typeface="Times New Roman" pitchFamily="18" charset="0"/>
              </a:rPr>
              <a:t>			</a:t>
            </a:r>
            <a:r>
              <a:rPr lang="de-DE" altLang="de-DE" sz="2400" dirty="0">
                <a:latin typeface="Arial" pitchFamily="34" charset="0"/>
                <a:cs typeface="Times New Roman" pitchFamily="18" charset="0"/>
              </a:rPr>
              <a:t>Klasse EF.1 bis Q2.2 mithilfe einer 				Erweiterungsprüfung</a:t>
            </a:r>
            <a:r>
              <a:rPr lang="de-DE" altLang="de-DE" sz="2400" b="1" dirty="0">
                <a:latin typeface="Arial" pitchFamily="34" charset="0"/>
                <a:cs typeface="Times New Roman" pitchFamily="18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b="1" dirty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latin typeface="Arial" pitchFamily="34" charset="0"/>
                <a:cs typeface="Times New Roman" pitchFamily="18" charset="0"/>
              </a:rPr>
              <a:t>Kleines Latinum	</a:t>
            </a:r>
            <a:r>
              <a:rPr lang="de-DE" altLang="de-DE" sz="2400" dirty="0">
                <a:latin typeface="Arial" pitchFamily="34" charset="0"/>
                <a:cs typeface="Times New Roman" pitchFamily="18" charset="0"/>
              </a:rPr>
              <a:t>Klasse 7 bis 10	Note 4</a:t>
            </a:r>
          </a:p>
        </p:txBody>
      </p:sp>
      <p:grpSp>
        <p:nvGrpSpPr>
          <p:cNvPr id="4099" name="Group 14"/>
          <p:cNvGrpSpPr>
            <a:grpSpLocks/>
          </p:cNvGrpSpPr>
          <p:nvPr/>
        </p:nvGrpSpPr>
        <p:grpSpPr bwMode="auto">
          <a:xfrm>
            <a:off x="304800" y="152400"/>
            <a:ext cx="8696325" cy="304800"/>
            <a:chOff x="192" y="96"/>
            <a:chExt cx="5478" cy="192"/>
          </a:xfrm>
        </p:grpSpPr>
        <p:sp>
          <p:nvSpPr>
            <p:cNvPr id="4101" name="Line 15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2" name="Rectangle 16"/>
            <p:cNvSpPr>
              <a:spLocks noChangeArrowheads="1"/>
            </p:cNvSpPr>
            <p:nvPr/>
          </p:nvSpPr>
          <p:spPr bwMode="auto">
            <a:xfrm>
              <a:off x="3408" y="96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pic>
        <p:nvPicPr>
          <p:cNvPr id="4100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Gliederung der Oberstufe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5181600" y="3124200"/>
            <a:ext cx="1828800" cy="3048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Q2</a:t>
            </a:r>
          </a:p>
        </p:txBody>
      </p:sp>
      <p:grpSp>
        <p:nvGrpSpPr>
          <p:cNvPr id="5124" name="Group 13"/>
          <p:cNvGrpSpPr>
            <a:grpSpLocks/>
          </p:cNvGrpSpPr>
          <p:nvPr/>
        </p:nvGrpSpPr>
        <p:grpSpPr bwMode="auto">
          <a:xfrm>
            <a:off x="914400" y="2133600"/>
            <a:ext cx="1981200" cy="4038600"/>
            <a:chOff x="576" y="1344"/>
            <a:chExt cx="1248" cy="2544"/>
          </a:xfrm>
        </p:grpSpPr>
        <p:sp>
          <p:nvSpPr>
            <p:cNvPr id="5142" name="Rectangle 3"/>
            <p:cNvSpPr>
              <a:spLocks noChangeArrowheads="1"/>
            </p:cNvSpPr>
            <p:nvPr/>
          </p:nvSpPr>
          <p:spPr bwMode="auto">
            <a:xfrm>
              <a:off x="576" y="1968"/>
              <a:ext cx="1248" cy="19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EF</a:t>
              </a:r>
            </a:p>
          </p:txBody>
        </p:sp>
        <p:sp>
          <p:nvSpPr>
            <p:cNvPr id="5143" name="Text Box 6"/>
            <p:cNvSpPr txBox="1">
              <a:spLocks noChangeArrowheads="1"/>
            </p:cNvSpPr>
            <p:nvPr/>
          </p:nvSpPr>
          <p:spPr bwMode="auto">
            <a:xfrm>
              <a:off x="576" y="1344"/>
              <a:ext cx="1248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Einführungs-</a:t>
              </a:r>
              <a:br>
                <a:rPr lang="de-DE" altLang="de-DE" sz="2400">
                  <a:latin typeface="Arial" pitchFamily="34" charset="0"/>
                </a:rPr>
              </a:br>
              <a:r>
                <a:rPr lang="de-DE" altLang="de-DE" sz="2400">
                  <a:latin typeface="Arial" pitchFamily="34" charset="0"/>
                </a:rPr>
                <a:t>phase</a:t>
              </a:r>
            </a:p>
          </p:txBody>
        </p:sp>
      </p:grp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3276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grpSp>
        <p:nvGrpSpPr>
          <p:cNvPr id="5126" name="Group 14"/>
          <p:cNvGrpSpPr>
            <a:grpSpLocks/>
          </p:cNvGrpSpPr>
          <p:nvPr/>
        </p:nvGrpSpPr>
        <p:grpSpPr bwMode="auto">
          <a:xfrm>
            <a:off x="3352800" y="2133600"/>
            <a:ext cx="3657600" cy="4038600"/>
            <a:chOff x="2112" y="1344"/>
            <a:chExt cx="2304" cy="2544"/>
          </a:xfrm>
        </p:grpSpPr>
        <p:sp>
          <p:nvSpPr>
            <p:cNvPr id="5140" name="Rectangle 4"/>
            <p:cNvSpPr>
              <a:spLocks noChangeArrowheads="1"/>
            </p:cNvSpPr>
            <p:nvPr/>
          </p:nvSpPr>
          <p:spPr bwMode="auto">
            <a:xfrm>
              <a:off x="2112" y="1968"/>
              <a:ext cx="1152" cy="1920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Q1</a:t>
              </a:r>
            </a:p>
          </p:txBody>
        </p:sp>
        <p:sp>
          <p:nvSpPr>
            <p:cNvPr id="5141" name="Rectangle 9"/>
            <p:cNvSpPr>
              <a:spLocks noChangeArrowheads="1"/>
            </p:cNvSpPr>
            <p:nvPr/>
          </p:nvSpPr>
          <p:spPr bwMode="auto">
            <a:xfrm>
              <a:off x="2112" y="1344"/>
              <a:ext cx="2304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Qualifikationsphase</a:t>
              </a:r>
              <a:br>
                <a:rPr lang="de-DE" altLang="de-DE" sz="2400">
                  <a:latin typeface="Arial" pitchFamily="34" charset="0"/>
                </a:rPr>
              </a:br>
              <a:endParaRPr lang="de-DE" altLang="de-DE" sz="2400">
                <a:latin typeface="Arial" pitchFamily="34" charset="0"/>
              </a:endParaRPr>
            </a:p>
          </p:txBody>
        </p:sp>
      </p:grpSp>
      <p:grpSp>
        <p:nvGrpSpPr>
          <p:cNvPr id="5127" name="Group 15"/>
          <p:cNvGrpSpPr>
            <a:grpSpLocks/>
          </p:cNvGrpSpPr>
          <p:nvPr/>
        </p:nvGrpSpPr>
        <p:grpSpPr bwMode="auto">
          <a:xfrm>
            <a:off x="7315200" y="2133600"/>
            <a:ext cx="1447800" cy="4038600"/>
            <a:chOff x="4608" y="1344"/>
            <a:chExt cx="912" cy="2544"/>
          </a:xfrm>
        </p:grpSpPr>
        <p:sp>
          <p:nvSpPr>
            <p:cNvPr id="5138" name="Rectangle 10"/>
            <p:cNvSpPr>
              <a:spLocks noChangeArrowheads="1"/>
            </p:cNvSpPr>
            <p:nvPr/>
          </p:nvSpPr>
          <p:spPr bwMode="auto">
            <a:xfrm>
              <a:off x="4608" y="1968"/>
              <a:ext cx="912" cy="192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4 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Prüfungs-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2400" dirty="0" err="1">
                  <a:solidFill>
                    <a:schemeClr val="bg1"/>
                  </a:solidFill>
                  <a:latin typeface="Arial" pitchFamily="34" charset="0"/>
                </a:rPr>
                <a:t>fächer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endParaRPr lang="de-DE" altLang="de-DE" sz="2400" dirty="0">
                <a:solidFill>
                  <a:schemeClr val="bg1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2 LK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  <a:t>2 GK</a:t>
              </a:r>
            </a:p>
          </p:txBody>
        </p:sp>
        <p:sp>
          <p:nvSpPr>
            <p:cNvPr id="5139" name="Text Box 12"/>
            <p:cNvSpPr txBox="1">
              <a:spLocks noChangeArrowheads="1"/>
            </p:cNvSpPr>
            <p:nvPr/>
          </p:nvSpPr>
          <p:spPr bwMode="auto">
            <a:xfrm>
              <a:off x="4608" y="1344"/>
              <a:ext cx="91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Abitur-</a:t>
              </a:r>
              <a:br>
                <a:rPr lang="de-DE" altLang="de-DE" sz="2400">
                  <a:latin typeface="Arial" pitchFamily="34" charset="0"/>
                </a:rPr>
              </a:br>
              <a:r>
                <a:rPr lang="de-DE" altLang="de-DE" sz="2400">
                  <a:latin typeface="Arial" pitchFamily="34" charset="0"/>
                </a:rPr>
                <a:t>Prüfung</a:t>
              </a:r>
            </a:p>
          </p:txBody>
        </p:sp>
      </p:grp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1219200" y="4191000"/>
            <a:ext cx="2971800" cy="914400"/>
          </a:xfrm>
          <a:prstGeom prst="rightArrow">
            <a:avLst>
              <a:gd name="adj1" fmla="val 50000"/>
              <a:gd name="adj2" fmla="val 81250"/>
            </a:avLst>
          </a:prstGeom>
          <a:gradFill rotWithShape="0">
            <a:gsLst>
              <a:gs pos="0">
                <a:srgbClr val="2AB7BA"/>
              </a:gs>
              <a:gs pos="100000">
                <a:srgbClr val="41BFC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Versetzung</a:t>
            </a: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5257800" y="4267200"/>
            <a:ext cx="2286000" cy="838200"/>
          </a:xfrm>
          <a:prstGeom prst="rightArrow">
            <a:avLst>
              <a:gd name="adj1" fmla="val 50000"/>
              <a:gd name="adj2" fmla="val 68182"/>
            </a:avLst>
          </a:prstGeom>
          <a:solidFill>
            <a:srgbClr val="A93B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Zulassung</a:t>
            </a: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5257800" y="5562600"/>
            <a:ext cx="1752600" cy="990600"/>
          </a:xfrm>
          <a:prstGeom prst="wedgeRectCallout">
            <a:avLst>
              <a:gd name="adj1" fmla="val -52264"/>
              <a:gd name="adj2" fmla="val -100801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" pitchFamily="34" charset="0"/>
              </a:rPr>
              <a:t>FHR</a:t>
            </a:r>
            <a:br>
              <a:rPr lang="de-DE" altLang="de-DE" sz="1800">
                <a:latin typeface="Arial" pitchFamily="34" charset="0"/>
              </a:rPr>
            </a:br>
            <a:r>
              <a:rPr lang="de-DE" altLang="de-DE" sz="1800">
                <a:latin typeface="Arial" pitchFamily="34" charset="0"/>
              </a:rPr>
              <a:t>(schulischer Teil)</a:t>
            </a:r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7391400" y="5486400"/>
            <a:ext cx="1752600" cy="1066800"/>
          </a:xfrm>
          <a:prstGeom prst="wedgeRectCallout">
            <a:avLst>
              <a:gd name="adj1" fmla="val 28894"/>
              <a:gd name="adj2" fmla="val -102231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" pitchFamily="34" charset="0"/>
              </a:rPr>
              <a:t>Allgemeine</a:t>
            </a:r>
            <a:br>
              <a:rPr lang="de-DE" altLang="de-DE" sz="1800">
                <a:latin typeface="Arial" pitchFamily="34" charset="0"/>
              </a:rPr>
            </a:br>
            <a:r>
              <a:rPr lang="de-DE" altLang="de-DE" sz="1800">
                <a:latin typeface="Arial" pitchFamily="34" charset="0"/>
              </a:rPr>
              <a:t>Hochschulreife</a:t>
            </a:r>
          </a:p>
        </p:txBody>
      </p:sp>
      <p:grpSp>
        <p:nvGrpSpPr>
          <p:cNvPr id="5134" name="Gruppieren 20"/>
          <p:cNvGrpSpPr>
            <a:grpSpLocks/>
          </p:cNvGrpSpPr>
          <p:nvPr/>
        </p:nvGrpSpPr>
        <p:grpSpPr bwMode="auto">
          <a:xfrm>
            <a:off x="304800" y="114300"/>
            <a:ext cx="8686800" cy="508000"/>
            <a:chOff x="304800" y="114300"/>
            <a:chExt cx="8686800" cy="508000"/>
          </a:xfrm>
        </p:grpSpPr>
        <p:sp>
          <p:nvSpPr>
            <p:cNvPr id="5136" name="Line 55"/>
            <p:cNvSpPr>
              <a:spLocks noChangeShapeType="1"/>
            </p:cNvSpPr>
            <p:nvPr/>
          </p:nvSpPr>
          <p:spPr bwMode="auto">
            <a:xfrm>
              <a:off x="304800" y="622300"/>
              <a:ext cx="868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7" name="Rectangle 29"/>
            <p:cNvSpPr>
              <a:spLocks noChangeArrowheads="1"/>
            </p:cNvSpPr>
            <p:nvPr/>
          </p:nvSpPr>
          <p:spPr bwMode="auto">
            <a:xfrm>
              <a:off x="2776538" y="114300"/>
              <a:ext cx="35909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pic>
        <p:nvPicPr>
          <p:cNvPr id="5135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8" grpId="0" animBg="1" autoUpdateAnimBg="0"/>
      <p:bldP spid="3089" grpId="0" animBg="1" autoUpdateAnimBg="0"/>
      <p:bldP spid="3091" grpId="0" animBg="1" autoUpdateAnimBg="0"/>
      <p:bldP spid="309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774700" y="3861048"/>
            <a:ext cx="8039100" cy="1512168"/>
          </a:xfrm>
          <a:prstGeom prst="rect">
            <a:avLst/>
          </a:prstGeom>
          <a:solidFill>
            <a:srgbClr val="CBA9E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/>
        </p:nvSpPr>
        <p:spPr bwMode="auto">
          <a:xfrm>
            <a:off x="755650" y="2564904"/>
            <a:ext cx="8058150" cy="1296144"/>
          </a:xfrm>
          <a:prstGeom prst="rect">
            <a:avLst/>
          </a:prstGeom>
          <a:solidFill>
            <a:srgbClr val="C58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 bwMode="auto">
          <a:xfrm>
            <a:off x="755650" y="1225550"/>
            <a:ext cx="8058150" cy="1339354"/>
          </a:xfrm>
          <a:prstGeom prst="rect">
            <a:avLst/>
          </a:prstGeom>
          <a:solidFill>
            <a:srgbClr val="B07B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074" name="Group 27"/>
          <p:cNvGrpSpPr>
            <a:grpSpLocks/>
          </p:cNvGrpSpPr>
          <p:nvPr/>
        </p:nvGrpSpPr>
        <p:grpSpPr bwMode="auto">
          <a:xfrm>
            <a:off x="304800" y="114300"/>
            <a:ext cx="8686800" cy="342900"/>
            <a:chOff x="192" y="72"/>
            <a:chExt cx="5472" cy="216"/>
          </a:xfrm>
        </p:grpSpPr>
        <p:sp>
          <p:nvSpPr>
            <p:cNvPr id="3078" name="Line 28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" name="Rectangle 29"/>
            <p:cNvSpPr>
              <a:spLocks noChangeArrowheads="1"/>
            </p:cNvSpPr>
            <p:nvPr/>
          </p:nvSpPr>
          <p:spPr bwMode="auto">
            <a:xfrm>
              <a:off x="1749" y="72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de-DE" sz="1400" b="1" dirty="0"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pic>
        <p:nvPicPr>
          <p:cNvPr id="3075" name="Picture 3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644" y="132958"/>
            <a:ext cx="500063" cy="49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46355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tabLst>
                <a:tab pos="1081088" algn="l"/>
                <a:tab pos="4681538" algn="l"/>
              </a:tabLst>
            </a:pPr>
            <a:r>
              <a:rPr lang="de-DE" b="1" u="sng">
                <a:solidFill>
                  <a:srgbClr val="660033"/>
                </a:solidFill>
                <a:cs typeface="Times New Roman" pitchFamily="18" charset="0"/>
              </a:rPr>
              <a:t>Art der Kurse</a:t>
            </a:r>
            <a:endParaRPr lang="de-DE">
              <a:solidFill>
                <a:srgbClr val="660033"/>
              </a:solidFill>
              <a:cs typeface="Times New Roman" pitchFamily="18" charset="0"/>
            </a:endParaRPr>
          </a:p>
          <a:p>
            <a:pPr eaLnBrk="0" hangingPunct="0">
              <a:tabLst>
                <a:tab pos="1081088" algn="l"/>
                <a:tab pos="4681538" algn="l"/>
              </a:tabLst>
            </a:pPr>
            <a:endParaRPr lang="de-DE" sz="2000"/>
          </a:p>
        </p:txBody>
      </p:sp>
      <p:sp>
        <p:nvSpPr>
          <p:cNvPr id="7" name="Textfeld 6"/>
          <p:cNvSpPr txBox="1"/>
          <p:nvPr/>
        </p:nvSpPr>
        <p:spPr>
          <a:xfrm>
            <a:off x="774700" y="1225550"/>
            <a:ext cx="8058616" cy="415498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de-DE" dirty="0"/>
              <a:t>Grundkurse (GKs):</a:t>
            </a:r>
          </a:p>
          <a:p>
            <a:pPr>
              <a:defRPr/>
            </a:pPr>
            <a:r>
              <a:rPr lang="de-DE" dirty="0"/>
              <a:t>	- in der Regel 3 – stündig</a:t>
            </a:r>
          </a:p>
          <a:p>
            <a:pPr>
              <a:defRPr/>
            </a:pPr>
            <a:r>
              <a:rPr lang="de-DE" dirty="0"/>
              <a:t>	- nur neueinsetzende Fremdsprache ist 4 – stündig</a:t>
            </a:r>
          </a:p>
          <a:p>
            <a:pPr>
              <a:defRPr/>
            </a:pPr>
            <a:endParaRPr lang="de-DE" dirty="0"/>
          </a:p>
          <a:p>
            <a:pPr marL="457200" indent="-457200">
              <a:buFontTx/>
              <a:buAutoNum type="arabicPeriod" startAt="2"/>
              <a:defRPr/>
            </a:pPr>
            <a:r>
              <a:rPr lang="de-DE" dirty="0"/>
              <a:t>Leistungskurse (LKs)</a:t>
            </a:r>
          </a:p>
          <a:p>
            <a:pPr>
              <a:defRPr/>
            </a:pPr>
            <a:r>
              <a:rPr lang="de-DE" dirty="0"/>
              <a:t>	- 5 – stündig</a:t>
            </a:r>
          </a:p>
          <a:p>
            <a:pPr>
              <a:defRPr/>
            </a:pPr>
            <a:r>
              <a:rPr lang="de-DE" dirty="0"/>
              <a:t>	- erst nach einem Jahr zu wählen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3.   Vertiefungskurse:</a:t>
            </a:r>
          </a:p>
          <a:p>
            <a:pPr>
              <a:defRPr/>
            </a:pPr>
            <a:r>
              <a:rPr lang="de-DE" dirty="0"/>
              <a:t>	- Förderunterricht in Mathe, Deutsch, Englisch</a:t>
            </a:r>
          </a:p>
          <a:p>
            <a:pPr>
              <a:defRPr/>
            </a:pPr>
            <a:r>
              <a:rPr lang="de-DE" dirty="0"/>
              <a:t>	- 2 – stündig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17E7596-458B-EA39-648B-B981FD28F1B7}"/>
              </a:ext>
            </a:extLst>
          </p:cNvPr>
          <p:cNvSpPr txBox="1"/>
          <p:nvPr/>
        </p:nvSpPr>
        <p:spPr>
          <a:xfrm>
            <a:off x="774700" y="5405783"/>
            <a:ext cx="80391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/>
              <a:t>4.   Projektkurse:</a:t>
            </a:r>
          </a:p>
          <a:p>
            <a:pPr>
              <a:defRPr/>
            </a:pPr>
            <a:r>
              <a:rPr lang="de-DE" dirty="0"/>
              <a:t>	- 2 – stündig (nur in der Q1)</a:t>
            </a:r>
          </a:p>
        </p:txBody>
      </p:sp>
    </p:spTree>
    <p:extLst>
      <p:ext uri="{BB962C8B-B14F-4D97-AF65-F5344CB8AC3E}">
        <p14:creationId xmlns:p14="http://schemas.microsoft.com/office/powerpoint/2010/main" val="832056726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7"/>
          <p:cNvGrpSpPr>
            <a:grpSpLocks/>
          </p:cNvGrpSpPr>
          <p:nvPr/>
        </p:nvGrpSpPr>
        <p:grpSpPr bwMode="auto">
          <a:xfrm>
            <a:off x="304800" y="114300"/>
            <a:ext cx="8686800" cy="342900"/>
            <a:chOff x="192" y="72"/>
            <a:chExt cx="5472" cy="216"/>
          </a:xfrm>
        </p:grpSpPr>
        <p:sp>
          <p:nvSpPr>
            <p:cNvPr id="10306" name="Line 28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07" name="Rectangle 29"/>
            <p:cNvSpPr>
              <a:spLocks noChangeArrowheads="1"/>
            </p:cNvSpPr>
            <p:nvPr/>
          </p:nvSpPr>
          <p:spPr bwMode="auto">
            <a:xfrm>
              <a:off x="3402" y="72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1081088" algn="l"/>
                <a:tab pos="468153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1081088" algn="l"/>
                <a:tab pos="468153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1081088" algn="l"/>
                <a:tab pos="46815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081088" algn="l"/>
                <a:tab pos="46815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081088" algn="l"/>
                <a:tab pos="46815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081088" algn="l"/>
                <a:tab pos="46815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081088" algn="l"/>
                <a:tab pos="46815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081088" algn="l"/>
                <a:tab pos="46815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081088" algn="l"/>
                <a:tab pos="46815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b="1" u="sng">
                <a:solidFill>
                  <a:srgbClr val="660033"/>
                </a:solidFill>
                <a:latin typeface="Arial" pitchFamily="34" charset="0"/>
                <a:cs typeface="Times New Roman" pitchFamily="18" charset="0"/>
              </a:rPr>
              <a:t>Notengebung</a:t>
            </a:r>
            <a:endParaRPr lang="de-DE" altLang="de-DE" sz="2400">
              <a:solidFill>
                <a:srgbClr val="660033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>
              <a:latin typeface="Arial" pitchFamily="34" charset="0"/>
            </a:endParaRPr>
          </a:p>
        </p:txBody>
      </p:sp>
      <p:sp>
        <p:nvSpPr>
          <p:cNvPr id="10244" name="Textfeld 6"/>
          <p:cNvSpPr txBox="1">
            <a:spLocks noChangeArrowheads="1"/>
          </p:cNvSpPr>
          <p:nvPr/>
        </p:nvSpPr>
        <p:spPr bwMode="auto">
          <a:xfrm>
            <a:off x="652463" y="1557338"/>
            <a:ext cx="75676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2400">
                <a:latin typeface="Arial" pitchFamily="34" charset="0"/>
              </a:rPr>
              <a:t>In der Einführungsphase normale Noten von 1 bis 6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2400">
                <a:latin typeface="Arial" pitchFamily="34" charset="0"/>
              </a:rPr>
              <a:t>In der Qualifikationsphase (Q1, Q2) Punkte:</a:t>
            </a:r>
          </a:p>
        </p:txBody>
      </p:sp>
      <p:sp>
        <p:nvSpPr>
          <p:cNvPr id="10245" name="Geschweifte Klammer rechts 7"/>
          <p:cNvSpPr>
            <a:spLocks/>
          </p:cNvSpPr>
          <p:nvPr/>
        </p:nvSpPr>
        <p:spPr bwMode="auto">
          <a:xfrm>
            <a:off x="4910138" y="3267075"/>
            <a:ext cx="215900" cy="1800225"/>
          </a:xfrm>
          <a:prstGeom prst="rightBrace">
            <a:avLst>
              <a:gd name="adj1" fmla="val 8338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sp>
        <p:nvSpPr>
          <p:cNvPr id="10246" name="Textfeld 8"/>
          <p:cNvSpPr txBox="1">
            <a:spLocks noChangeArrowheads="1"/>
          </p:cNvSpPr>
          <p:nvPr/>
        </p:nvSpPr>
        <p:spPr bwMode="auto">
          <a:xfrm>
            <a:off x="5383213" y="3935413"/>
            <a:ext cx="1871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Arial" pitchFamily="34" charset="0"/>
              </a:rPr>
              <a:t>Defizit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/>
        </p:nvGraphicFramePr>
        <p:xfrm>
          <a:off x="1116013" y="2555875"/>
          <a:ext cx="1168400" cy="3259135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9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71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9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/>
        </p:nvGraphicFramePr>
        <p:xfrm>
          <a:off x="3557588" y="2551113"/>
          <a:ext cx="1168400" cy="2533650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305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hteck 3"/>
          <p:cNvSpPr>
            <a:spLocks noChangeArrowheads="1"/>
          </p:cNvSpPr>
          <p:nvPr/>
        </p:nvSpPr>
        <p:spPr bwMode="auto">
          <a:xfrm>
            <a:off x="4427892" y="1831504"/>
            <a:ext cx="2260600" cy="4495800"/>
          </a:xfrm>
          <a:prstGeom prst="rect">
            <a:avLst/>
          </a:prstGeom>
          <a:solidFill>
            <a:srgbClr val="6969D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e-DE"/>
          </a:p>
        </p:txBody>
      </p:sp>
      <p:sp>
        <p:nvSpPr>
          <p:cNvPr id="35" name="Rechteck 34"/>
          <p:cNvSpPr/>
          <p:nvPr/>
        </p:nvSpPr>
        <p:spPr bwMode="auto">
          <a:xfrm>
            <a:off x="4679064" y="3228479"/>
            <a:ext cx="1633892" cy="307082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4679064" y="3619500"/>
            <a:ext cx="1633892" cy="307082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4684000" y="4022279"/>
            <a:ext cx="1633892" cy="307082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4684000" y="4451821"/>
            <a:ext cx="1633892" cy="307082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71" name="Rechteck 2"/>
          <p:cNvSpPr>
            <a:spLocks noChangeArrowheads="1"/>
          </p:cNvSpPr>
          <p:nvPr/>
        </p:nvSpPr>
        <p:spPr bwMode="auto">
          <a:xfrm>
            <a:off x="2305050" y="1828799"/>
            <a:ext cx="2122842" cy="447516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 bwMode="auto">
          <a:xfrm>
            <a:off x="2467090" y="4773613"/>
            <a:ext cx="1687513" cy="336501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2462278" y="4437112"/>
            <a:ext cx="1687513" cy="336501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2451893" y="3243263"/>
            <a:ext cx="1687513" cy="37623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72" name="Rechteck 1"/>
          <p:cNvSpPr>
            <a:spLocks noChangeArrowheads="1"/>
          </p:cNvSpPr>
          <p:nvPr/>
        </p:nvSpPr>
        <p:spPr bwMode="auto">
          <a:xfrm>
            <a:off x="250825" y="1808162"/>
            <a:ext cx="2054225" cy="4495800"/>
          </a:xfrm>
          <a:prstGeom prst="rect">
            <a:avLst/>
          </a:prstGeom>
          <a:solidFill>
            <a:srgbClr val="FF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 bwMode="auto">
          <a:xfrm>
            <a:off x="392782" y="5619628"/>
            <a:ext cx="1310680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652463" y="4869160"/>
            <a:ext cx="895201" cy="288032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/>
        </p:nvSpPr>
        <p:spPr bwMode="auto">
          <a:xfrm>
            <a:off x="652463" y="3900488"/>
            <a:ext cx="1332161" cy="287338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 bwMode="auto">
          <a:xfrm>
            <a:off x="420439" y="3243263"/>
            <a:ext cx="1332161" cy="37623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73" name="Text Box 23"/>
          <p:cNvSpPr txBox="1">
            <a:spLocks noChangeArrowheads="1"/>
          </p:cNvSpPr>
          <p:nvPr/>
        </p:nvSpPr>
        <p:spPr bwMode="auto">
          <a:xfrm>
            <a:off x="1752600" y="533400"/>
            <a:ext cx="568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b="1" u="sng"/>
              <a:t>Aufgabenfelder und Unterrichtsfächer</a:t>
            </a:r>
          </a:p>
        </p:txBody>
      </p:sp>
      <p:sp>
        <p:nvSpPr>
          <p:cNvPr id="7175" name="Line 55"/>
          <p:cNvSpPr>
            <a:spLocks noChangeShapeType="1"/>
          </p:cNvSpPr>
          <p:nvPr/>
        </p:nvSpPr>
        <p:spPr bwMode="auto">
          <a:xfrm>
            <a:off x="304800" y="6223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7176" name="Picture 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107558"/>
            <a:ext cx="500063" cy="49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40"/>
          <p:cNvSpPr txBox="1">
            <a:spLocks noChangeArrowheads="1"/>
          </p:cNvSpPr>
          <p:nvPr/>
        </p:nvSpPr>
        <p:spPr bwMode="auto">
          <a:xfrm>
            <a:off x="420439" y="3228479"/>
            <a:ext cx="2000250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Deutsch (D)</a:t>
            </a:r>
          </a:p>
          <a:p>
            <a:pPr eaLnBrk="1" hangingPunct="1"/>
            <a:endParaRPr lang="de-DE" sz="1000" dirty="0"/>
          </a:p>
          <a:p>
            <a:pPr eaLnBrk="1" hangingPunct="1"/>
            <a:r>
              <a:rPr lang="de-DE" sz="1600" dirty="0" err="1"/>
              <a:t>Fremdspr</a:t>
            </a:r>
            <a:r>
              <a:rPr lang="de-DE" sz="1600" dirty="0"/>
              <a:t>.:</a:t>
            </a:r>
          </a:p>
          <a:p>
            <a:pPr eaLnBrk="1" hangingPunct="1"/>
            <a:r>
              <a:rPr lang="de-DE" sz="1600" dirty="0"/>
              <a:t>   </a:t>
            </a:r>
            <a:r>
              <a:rPr lang="de-DE" sz="1600" dirty="0">
                <a:solidFill>
                  <a:schemeClr val="bg1"/>
                </a:solidFill>
              </a:rPr>
              <a:t>Englisch </a:t>
            </a:r>
            <a:r>
              <a:rPr lang="de-DE" sz="1200" dirty="0">
                <a:solidFill>
                  <a:schemeClr val="bg1"/>
                </a:solidFill>
              </a:rPr>
              <a:t>(E5)</a:t>
            </a:r>
            <a:r>
              <a:rPr lang="de-DE" sz="1600" dirty="0"/>
              <a:t> </a:t>
            </a:r>
          </a:p>
          <a:p>
            <a:pPr eaLnBrk="1" hangingPunct="1"/>
            <a:r>
              <a:rPr lang="de-DE" sz="1600" dirty="0"/>
              <a:t>   Latein </a:t>
            </a:r>
            <a:r>
              <a:rPr lang="de-DE" sz="1200" dirty="0"/>
              <a:t>neu</a:t>
            </a:r>
            <a:r>
              <a:rPr lang="de-DE" sz="1600" dirty="0"/>
              <a:t> </a:t>
            </a:r>
            <a:r>
              <a:rPr lang="de-DE" sz="1200" dirty="0"/>
              <a:t>(L0)</a:t>
            </a:r>
            <a:r>
              <a:rPr lang="de-DE" sz="1600" dirty="0"/>
              <a:t> </a:t>
            </a:r>
          </a:p>
          <a:p>
            <a:pPr eaLnBrk="1" hangingPunct="1"/>
            <a:r>
              <a:rPr lang="de-DE" sz="1600" dirty="0"/>
              <a:t>   Spanisch </a:t>
            </a:r>
            <a:r>
              <a:rPr lang="de-DE" sz="1200" dirty="0"/>
              <a:t>neu (S0)</a:t>
            </a:r>
          </a:p>
          <a:p>
            <a:pPr eaLnBrk="1" hangingPunct="1"/>
            <a:r>
              <a:rPr lang="de-DE" sz="1600" dirty="0"/>
              <a:t>   Latein </a:t>
            </a:r>
            <a:r>
              <a:rPr lang="de-DE" sz="1200" dirty="0"/>
              <a:t>(L)</a:t>
            </a:r>
            <a:endParaRPr lang="de-DE" sz="1600" dirty="0"/>
          </a:p>
          <a:p>
            <a:pPr eaLnBrk="1" hangingPunct="1"/>
            <a:r>
              <a:rPr lang="de-DE" sz="1600" dirty="0">
                <a:solidFill>
                  <a:srgbClr val="FF0000"/>
                </a:solidFill>
              </a:rPr>
              <a:t>   </a:t>
            </a:r>
            <a:r>
              <a:rPr lang="de-DE" sz="1600" dirty="0">
                <a:solidFill>
                  <a:schemeClr val="bg1"/>
                </a:solidFill>
              </a:rPr>
              <a:t>Franz. </a:t>
            </a:r>
            <a:r>
              <a:rPr lang="de-DE" sz="1200" dirty="0">
                <a:solidFill>
                  <a:schemeClr val="bg1"/>
                </a:solidFill>
              </a:rPr>
              <a:t>(F)</a:t>
            </a:r>
          </a:p>
          <a:p>
            <a:pPr eaLnBrk="1" hangingPunct="1"/>
            <a:endParaRPr lang="de-DE" sz="1600" dirty="0"/>
          </a:p>
          <a:p>
            <a:pPr eaLnBrk="1" hangingPunct="1"/>
            <a:r>
              <a:rPr lang="de-DE" sz="1600" dirty="0"/>
              <a:t>Musik (MU), </a:t>
            </a:r>
          </a:p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Kunst (KU)</a:t>
            </a:r>
          </a:p>
          <a:p>
            <a:pPr eaLnBrk="1" hangingPunct="1"/>
            <a:r>
              <a:rPr lang="de-DE" sz="1600" dirty="0"/>
              <a:t>VP, IP, LI</a:t>
            </a:r>
          </a:p>
        </p:txBody>
      </p:sp>
      <p:sp>
        <p:nvSpPr>
          <p:cNvPr id="7178" name="Text Box 34"/>
          <p:cNvSpPr txBox="1">
            <a:spLocks noChangeArrowheads="1"/>
          </p:cNvSpPr>
          <p:nvPr/>
        </p:nvSpPr>
        <p:spPr bwMode="auto">
          <a:xfrm>
            <a:off x="381000" y="1066800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/>
              <a:t>Fächer der Aufgabenfelder</a:t>
            </a:r>
          </a:p>
        </p:txBody>
      </p:sp>
      <p:sp>
        <p:nvSpPr>
          <p:cNvPr id="7179" name="Text Box 35"/>
          <p:cNvSpPr txBox="1">
            <a:spLocks noChangeArrowheads="1"/>
          </p:cNvSpPr>
          <p:nvPr/>
        </p:nvSpPr>
        <p:spPr bwMode="auto">
          <a:xfrm>
            <a:off x="6688492" y="1371599"/>
            <a:ext cx="2209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dirty="0"/>
              <a:t>Fächer, die keinem Aufgabenfeld angehören</a:t>
            </a:r>
          </a:p>
        </p:txBody>
      </p:sp>
      <p:sp>
        <p:nvSpPr>
          <p:cNvPr id="7180" name="Text Box 36"/>
          <p:cNvSpPr txBox="1">
            <a:spLocks noChangeArrowheads="1"/>
          </p:cNvSpPr>
          <p:nvPr/>
        </p:nvSpPr>
        <p:spPr bwMode="auto">
          <a:xfrm>
            <a:off x="6906500" y="4306888"/>
            <a:ext cx="1981200" cy="143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1600" dirty="0"/>
              <a:t>Religion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600" dirty="0"/>
              <a:t>Sport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600" dirty="0"/>
              <a:t>Vertiefungskurse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600" dirty="0"/>
              <a:t>Projektkurse</a:t>
            </a:r>
          </a:p>
        </p:txBody>
      </p:sp>
      <p:sp>
        <p:nvSpPr>
          <p:cNvPr id="7181" name="Line 37"/>
          <p:cNvSpPr>
            <a:spLocks noChangeShapeType="1"/>
          </p:cNvSpPr>
          <p:nvPr/>
        </p:nvSpPr>
        <p:spPr bwMode="auto">
          <a:xfrm>
            <a:off x="30480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2" name="Line 38"/>
          <p:cNvSpPr>
            <a:spLocks noChangeShapeType="1"/>
          </p:cNvSpPr>
          <p:nvPr/>
        </p:nvSpPr>
        <p:spPr bwMode="auto">
          <a:xfrm>
            <a:off x="7831492" y="2971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3" name="Text Box 39"/>
          <p:cNvSpPr txBox="1">
            <a:spLocks noChangeArrowheads="1"/>
          </p:cNvSpPr>
          <p:nvPr/>
        </p:nvSpPr>
        <p:spPr bwMode="auto">
          <a:xfrm>
            <a:off x="592137" y="1904999"/>
            <a:ext cx="137160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I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sprachlich-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literarisch-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künstlerisch</a:t>
            </a:r>
          </a:p>
        </p:txBody>
      </p:sp>
      <p:sp>
        <p:nvSpPr>
          <p:cNvPr id="7184" name="Text Box 40"/>
          <p:cNvSpPr txBox="1">
            <a:spLocks noChangeArrowheads="1"/>
          </p:cNvSpPr>
          <p:nvPr/>
        </p:nvSpPr>
        <p:spPr bwMode="auto">
          <a:xfrm>
            <a:off x="2381250" y="1963735"/>
            <a:ext cx="1905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II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gesellschafts-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wissenschaftlich</a:t>
            </a:r>
          </a:p>
        </p:txBody>
      </p:sp>
      <p:sp>
        <p:nvSpPr>
          <p:cNvPr id="7185" name="Text Box 41"/>
          <p:cNvSpPr txBox="1">
            <a:spLocks noChangeArrowheads="1"/>
          </p:cNvSpPr>
          <p:nvPr/>
        </p:nvSpPr>
        <p:spPr bwMode="auto">
          <a:xfrm>
            <a:off x="4681892" y="1981200"/>
            <a:ext cx="160020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III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mathematisch-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400" dirty="0" err="1"/>
              <a:t>naturwissensch</a:t>
            </a:r>
            <a:r>
              <a:rPr lang="de-DE" sz="1400" dirty="0"/>
              <a:t>.-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sz="1400" dirty="0"/>
              <a:t>technisch</a:t>
            </a:r>
          </a:p>
        </p:txBody>
      </p:sp>
      <p:sp>
        <p:nvSpPr>
          <p:cNvPr id="7186" name="Text Box 41"/>
          <p:cNvSpPr txBox="1">
            <a:spLocks noChangeArrowheads="1"/>
          </p:cNvSpPr>
          <p:nvPr/>
        </p:nvSpPr>
        <p:spPr bwMode="auto">
          <a:xfrm>
            <a:off x="2451893" y="3243263"/>
            <a:ext cx="17027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Geschichte (GE)</a:t>
            </a:r>
          </a:p>
          <a:p>
            <a:pPr eaLnBrk="1" hangingPunct="1"/>
            <a:endParaRPr lang="de-DE" sz="1000" dirty="0">
              <a:solidFill>
                <a:schemeClr val="bg1"/>
              </a:solidFill>
            </a:endParaRPr>
          </a:p>
          <a:p>
            <a:pPr eaLnBrk="1" hangingPunct="1"/>
            <a:r>
              <a:rPr lang="de-DE" sz="1600" dirty="0"/>
              <a:t>Philosophie (PL)</a:t>
            </a:r>
          </a:p>
          <a:p>
            <a:pPr eaLnBrk="1" hangingPunct="1"/>
            <a:endParaRPr lang="de-DE" sz="1000" dirty="0"/>
          </a:p>
          <a:p>
            <a:pPr eaLnBrk="1" hangingPunct="1"/>
            <a:r>
              <a:rPr lang="de-DE" sz="1600" dirty="0" err="1"/>
              <a:t>Sozialw</a:t>
            </a:r>
            <a:r>
              <a:rPr lang="de-DE" sz="1600" dirty="0"/>
              <a:t>. (SW)</a:t>
            </a:r>
          </a:p>
          <a:p>
            <a:pPr eaLnBrk="1" hangingPunct="1"/>
            <a:endParaRPr lang="de-DE" sz="1000" dirty="0"/>
          </a:p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Pädagogik (PA)</a:t>
            </a:r>
          </a:p>
          <a:p>
            <a:pPr eaLnBrk="1" hangingPunct="1"/>
            <a:endParaRPr lang="de-DE" sz="1000" dirty="0"/>
          </a:p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Erdkunde (EK)</a:t>
            </a:r>
          </a:p>
        </p:txBody>
      </p:sp>
      <p:sp>
        <p:nvSpPr>
          <p:cNvPr id="7187" name="Text Box 42"/>
          <p:cNvSpPr txBox="1">
            <a:spLocks noChangeArrowheads="1"/>
          </p:cNvSpPr>
          <p:nvPr/>
        </p:nvSpPr>
        <p:spPr bwMode="auto">
          <a:xfrm>
            <a:off x="4648200" y="3200400"/>
            <a:ext cx="213360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Mathematik (M)</a:t>
            </a:r>
          </a:p>
          <a:p>
            <a:pPr eaLnBrk="1" hangingPunct="1"/>
            <a:endParaRPr lang="de-DE" sz="1000" dirty="0"/>
          </a:p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Physik (PH)</a:t>
            </a:r>
          </a:p>
          <a:p>
            <a:pPr eaLnBrk="1" hangingPunct="1"/>
            <a:endParaRPr lang="de-DE" sz="1000" dirty="0"/>
          </a:p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Biologie (BI)</a:t>
            </a:r>
          </a:p>
          <a:p>
            <a:pPr eaLnBrk="1" hangingPunct="1"/>
            <a:endParaRPr lang="de-DE" sz="1000" dirty="0"/>
          </a:p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Chemie (CH)</a:t>
            </a:r>
          </a:p>
          <a:p>
            <a:pPr eaLnBrk="1" hangingPunct="1"/>
            <a:endParaRPr lang="de-DE" sz="1000" dirty="0"/>
          </a:p>
          <a:p>
            <a:pPr eaLnBrk="1" hangingPunct="1"/>
            <a:r>
              <a:rPr lang="de-DE" sz="1600" dirty="0"/>
              <a:t>Informatik (IF)</a:t>
            </a:r>
          </a:p>
          <a:p>
            <a:pPr eaLnBrk="1" hangingPunct="1"/>
            <a:endParaRPr lang="de-DE" sz="1000" dirty="0"/>
          </a:p>
          <a:p>
            <a:pPr eaLnBrk="1" hangingPunct="1"/>
            <a:r>
              <a:rPr lang="de-DE" sz="1600" dirty="0" err="1"/>
              <a:t>Ernährungsl</a:t>
            </a:r>
            <a:r>
              <a:rPr lang="de-DE" sz="1600" dirty="0"/>
              <a:t>. (EL)</a:t>
            </a:r>
          </a:p>
        </p:txBody>
      </p:sp>
      <p:sp>
        <p:nvSpPr>
          <p:cNvPr id="7189" name="Line 44"/>
          <p:cNvSpPr>
            <a:spLocks noChangeShapeType="1"/>
          </p:cNvSpPr>
          <p:nvPr/>
        </p:nvSpPr>
        <p:spPr bwMode="auto">
          <a:xfrm>
            <a:off x="381000" y="32004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93" name="Textfeld 1"/>
          <p:cNvSpPr txBox="1">
            <a:spLocks noChangeArrowheads="1"/>
          </p:cNvSpPr>
          <p:nvPr/>
        </p:nvSpPr>
        <p:spPr bwMode="auto">
          <a:xfrm>
            <a:off x="3048000" y="6326188"/>
            <a:ext cx="5510213" cy="33813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600" dirty="0">
                <a:solidFill>
                  <a:schemeClr val="bg1"/>
                </a:solidFill>
              </a:rPr>
              <a:t>Rot markierte Fächer sind als Leistungskurs möglich</a:t>
            </a: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2776538" y="114300"/>
            <a:ext cx="3590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400" b="1" dirty="0">
                <a:cs typeface="Times New Roman" pitchFamily="18" charset="0"/>
              </a:rPr>
              <a:t>Gymnasiale Oberstufe / Sekundarstufe II</a:t>
            </a: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250825" y="5301208"/>
            <a:ext cx="205422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6601369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ChangeArrowheads="1"/>
          </p:cNvSpPr>
          <p:nvPr/>
        </p:nvSpPr>
        <p:spPr bwMode="auto">
          <a:xfrm>
            <a:off x="381000" y="533400"/>
            <a:ext cx="8534400" cy="6096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sp>
        <p:nvSpPr>
          <p:cNvPr id="7171" name="Rechteck 19"/>
          <p:cNvSpPr>
            <a:spLocks noChangeArrowheads="1"/>
          </p:cNvSpPr>
          <p:nvPr/>
        </p:nvSpPr>
        <p:spPr bwMode="auto">
          <a:xfrm>
            <a:off x="239713" y="1220788"/>
            <a:ext cx="4270375" cy="4632325"/>
          </a:xfrm>
          <a:prstGeom prst="rect">
            <a:avLst/>
          </a:prstGeom>
          <a:solidFill>
            <a:srgbClr val="58CCD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sp>
        <p:nvSpPr>
          <p:cNvPr id="7199" name="Rectangle 9"/>
          <p:cNvSpPr>
            <a:spLocks noChangeArrowheads="1"/>
          </p:cNvSpPr>
          <p:nvPr/>
        </p:nvSpPr>
        <p:spPr bwMode="auto">
          <a:xfrm>
            <a:off x="381001" y="5333997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grpSp>
        <p:nvGrpSpPr>
          <p:cNvPr id="7173" name="Group 12"/>
          <p:cNvGrpSpPr>
            <a:grpSpLocks/>
          </p:cNvGrpSpPr>
          <p:nvPr/>
        </p:nvGrpSpPr>
        <p:grpSpPr bwMode="auto">
          <a:xfrm>
            <a:off x="304800" y="152400"/>
            <a:ext cx="8696325" cy="304800"/>
            <a:chOff x="192" y="96"/>
            <a:chExt cx="5478" cy="192"/>
          </a:xfrm>
        </p:grpSpPr>
        <p:sp>
          <p:nvSpPr>
            <p:cNvPr id="7197" name="Line 13"/>
            <p:cNvSpPr>
              <a:spLocks noChangeShapeType="1"/>
            </p:cNvSpPr>
            <p:nvPr/>
          </p:nvSpPr>
          <p:spPr bwMode="auto">
            <a:xfrm>
              <a:off x="192" y="2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98" name="Rectangle 14"/>
            <p:cNvSpPr>
              <a:spLocks noChangeArrowheads="1"/>
            </p:cNvSpPr>
            <p:nvPr/>
          </p:nvSpPr>
          <p:spPr bwMode="auto">
            <a:xfrm>
              <a:off x="3408" y="96"/>
              <a:ext cx="22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49238" y="776288"/>
            <a:ext cx="88947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ctr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l" eaLnBrk="1" hangingPunct="1">
              <a:defRPr/>
            </a:pPr>
            <a:r>
              <a:rPr lang="de-DE" sz="1800" b="1" u="sng" dirty="0">
                <a:solidFill>
                  <a:schemeClr val="tx2"/>
                </a:solidFill>
                <a:cs typeface="Arial" charset="0"/>
              </a:rPr>
              <a:t>Die neun Pflichtkurse</a:t>
            </a:r>
          </a:p>
          <a:p>
            <a:pPr marL="0" indent="0" algn="l" eaLnBrk="1" hangingPunct="1">
              <a:defRPr/>
            </a:pPr>
            <a:r>
              <a:rPr lang="de-DE" sz="1600" dirty="0">
                <a:solidFill>
                  <a:schemeClr val="tx2"/>
                </a:solidFill>
                <a:cs typeface="Arial" charset="0"/>
              </a:rPr>
              <a:t>	</a:t>
            </a:r>
          </a:p>
        </p:txBody>
      </p:sp>
      <p:sp>
        <p:nvSpPr>
          <p:cNvPr id="7176" name="Rechteck 20"/>
          <p:cNvSpPr>
            <a:spLocks noChangeArrowheads="1"/>
          </p:cNvSpPr>
          <p:nvPr/>
        </p:nvSpPr>
        <p:spPr bwMode="auto">
          <a:xfrm>
            <a:off x="4510088" y="1220788"/>
            <a:ext cx="4405312" cy="4632325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cxnSp>
        <p:nvCxnSpPr>
          <p:cNvPr id="7177" name="Gerade Verbindung 4"/>
          <p:cNvCxnSpPr>
            <a:cxnSpLocks noChangeShapeType="1"/>
            <a:stCxn id="7176" idx="0"/>
            <a:endCxn id="7176" idx="2"/>
          </p:cNvCxnSpPr>
          <p:nvPr/>
        </p:nvCxnSpPr>
        <p:spPr bwMode="auto">
          <a:xfrm>
            <a:off x="6711950" y="1220788"/>
            <a:ext cx="0" cy="46323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8" name="Gerade Verbindung 6"/>
          <p:cNvCxnSpPr>
            <a:cxnSpLocks noChangeShapeType="1"/>
          </p:cNvCxnSpPr>
          <p:nvPr/>
        </p:nvCxnSpPr>
        <p:spPr bwMode="auto">
          <a:xfrm>
            <a:off x="239713" y="1557338"/>
            <a:ext cx="86756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9" name="Textfeld 7"/>
          <p:cNvSpPr txBox="1">
            <a:spLocks noChangeArrowheads="1"/>
          </p:cNvSpPr>
          <p:nvPr/>
        </p:nvSpPr>
        <p:spPr bwMode="auto">
          <a:xfrm>
            <a:off x="2195513" y="1174750"/>
            <a:ext cx="577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EF</a:t>
            </a:r>
          </a:p>
        </p:txBody>
      </p:sp>
      <p:sp>
        <p:nvSpPr>
          <p:cNvPr id="7180" name="Textfeld 8"/>
          <p:cNvSpPr txBox="1">
            <a:spLocks noChangeArrowheads="1"/>
          </p:cNvSpPr>
          <p:nvPr/>
        </p:nvSpPr>
        <p:spPr bwMode="auto">
          <a:xfrm>
            <a:off x="5410200" y="1196975"/>
            <a:ext cx="595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Q1</a:t>
            </a:r>
          </a:p>
        </p:txBody>
      </p:sp>
      <p:sp>
        <p:nvSpPr>
          <p:cNvPr id="7181" name="Textfeld 27"/>
          <p:cNvSpPr txBox="1">
            <a:spLocks noChangeArrowheads="1"/>
          </p:cNvSpPr>
          <p:nvPr/>
        </p:nvSpPr>
        <p:spPr bwMode="auto">
          <a:xfrm>
            <a:off x="7480300" y="1181100"/>
            <a:ext cx="593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Q2</a:t>
            </a:r>
          </a:p>
        </p:txBody>
      </p:sp>
      <p:sp>
        <p:nvSpPr>
          <p:cNvPr id="15" name="Pfeil nach rechts 14"/>
          <p:cNvSpPr>
            <a:spLocks noChangeArrowheads="1"/>
          </p:cNvSpPr>
          <p:nvPr/>
        </p:nvSpPr>
        <p:spPr bwMode="auto">
          <a:xfrm>
            <a:off x="239713" y="1568450"/>
            <a:ext cx="8675687" cy="504825"/>
          </a:xfrm>
          <a:prstGeom prst="rightArrow">
            <a:avLst>
              <a:gd name="adj1" fmla="val 50000"/>
              <a:gd name="adj2" fmla="val 49886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latin typeface="Arial" pitchFamily="34" charset="0"/>
              </a:rPr>
              <a:t>1. Deutsch</a:t>
            </a:r>
          </a:p>
        </p:txBody>
      </p:sp>
      <p:sp>
        <p:nvSpPr>
          <p:cNvPr id="35" name="Pfeil nach rechts 34"/>
          <p:cNvSpPr>
            <a:spLocks noChangeArrowheads="1"/>
          </p:cNvSpPr>
          <p:nvPr/>
        </p:nvSpPr>
        <p:spPr bwMode="auto">
          <a:xfrm>
            <a:off x="249238" y="1938338"/>
            <a:ext cx="4260850" cy="503237"/>
          </a:xfrm>
          <a:prstGeom prst="rightArrow">
            <a:avLst>
              <a:gd name="adj1" fmla="val 50000"/>
              <a:gd name="adj2" fmla="val 50096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latin typeface="Arial" pitchFamily="34" charset="0"/>
              </a:rPr>
              <a:t>2. Fremdsprache aus Sek I (Englisch oder Französisch)</a:t>
            </a:r>
          </a:p>
        </p:txBody>
      </p:sp>
      <p:sp>
        <p:nvSpPr>
          <p:cNvPr id="36" name="Pfeil nach rechts 35"/>
          <p:cNvSpPr>
            <a:spLocks noChangeArrowheads="1"/>
          </p:cNvSpPr>
          <p:nvPr/>
        </p:nvSpPr>
        <p:spPr bwMode="auto">
          <a:xfrm>
            <a:off x="249238" y="2254250"/>
            <a:ext cx="6462712" cy="503238"/>
          </a:xfrm>
          <a:prstGeom prst="rightArrow">
            <a:avLst>
              <a:gd name="adj1" fmla="val 50000"/>
              <a:gd name="adj2" fmla="val 50061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latin typeface="Arial" pitchFamily="34" charset="0"/>
              </a:rPr>
              <a:t>3. Kunst oder Musik</a:t>
            </a:r>
          </a:p>
        </p:txBody>
      </p:sp>
      <p:sp>
        <p:nvSpPr>
          <p:cNvPr id="37" name="Pfeil nach rechts 36"/>
          <p:cNvSpPr>
            <a:spLocks noChangeArrowheads="1"/>
          </p:cNvSpPr>
          <p:nvPr/>
        </p:nvSpPr>
        <p:spPr bwMode="auto">
          <a:xfrm>
            <a:off x="4510088" y="2505075"/>
            <a:ext cx="2201862" cy="504825"/>
          </a:xfrm>
          <a:prstGeom prst="rightArrow">
            <a:avLst>
              <a:gd name="adj1" fmla="val 50000"/>
              <a:gd name="adj2" fmla="val 49896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latin typeface="Arial" pitchFamily="34" charset="0"/>
              </a:rPr>
              <a:t>oder VP, IP, LI</a:t>
            </a:r>
          </a:p>
        </p:txBody>
      </p:sp>
      <p:sp>
        <p:nvSpPr>
          <p:cNvPr id="38" name="Pfeil nach rechts 37"/>
          <p:cNvSpPr>
            <a:spLocks noChangeArrowheads="1"/>
          </p:cNvSpPr>
          <p:nvPr/>
        </p:nvSpPr>
        <p:spPr bwMode="auto">
          <a:xfrm>
            <a:off x="249238" y="2865438"/>
            <a:ext cx="8653462" cy="503237"/>
          </a:xfrm>
          <a:prstGeom prst="rightArrow">
            <a:avLst>
              <a:gd name="adj1" fmla="val 50000"/>
              <a:gd name="adj2" fmla="val 50074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latin typeface="Arial" pitchFamily="34" charset="0"/>
              </a:rPr>
              <a:t>4. Eine Gesellschaftswissenschaft (GE, SW, EK, PA, PL)</a:t>
            </a:r>
          </a:p>
        </p:txBody>
      </p:sp>
      <p:sp>
        <p:nvSpPr>
          <p:cNvPr id="39" name="Pfeil nach rechts 38"/>
          <p:cNvSpPr>
            <a:spLocks noChangeArrowheads="1"/>
          </p:cNvSpPr>
          <p:nvPr/>
        </p:nvSpPr>
        <p:spPr bwMode="auto">
          <a:xfrm>
            <a:off x="6711950" y="3116263"/>
            <a:ext cx="2190750" cy="504825"/>
          </a:xfrm>
          <a:prstGeom prst="rightArrow">
            <a:avLst>
              <a:gd name="adj1" fmla="val 50000"/>
              <a:gd name="adj2" fmla="val 49946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latin typeface="Arial" pitchFamily="34" charset="0"/>
              </a:rPr>
              <a:t>GE-ZK, SW-ZK</a:t>
            </a:r>
          </a:p>
        </p:txBody>
      </p:sp>
      <p:sp>
        <p:nvSpPr>
          <p:cNvPr id="40" name="Pfeil nach rechts 39"/>
          <p:cNvSpPr>
            <a:spLocks noChangeArrowheads="1"/>
          </p:cNvSpPr>
          <p:nvPr/>
        </p:nvSpPr>
        <p:spPr bwMode="auto">
          <a:xfrm>
            <a:off x="249238" y="3560763"/>
            <a:ext cx="8653462" cy="503237"/>
          </a:xfrm>
          <a:prstGeom prst="rightArrow">
            <a:avLst>
              <a:gd name="adj1" fmla="val 50000"/>
              <a:gd name="adj2" fmla="val 50074"/>
            </a:avLst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latin typeface="Arial" pitchFamily="34" charset="0"/>
              </a:rPr>
              <a:t>5. Mathematik</a:t>
            </a:r>
          </a:p>
        </p:txBody>
      </p:sp>
      <p:sp>
        <p:nvSpPr>
          <p:cNvPr id="41" name="Pfeil nach rechts 40"/>
          <p:cNvSpPr>
            <a:spLocks noChangeArrowheads="1"/>
          </p:cNvSpPr>
          <p:nvPr/>
        </p:nvSpPr>
        <p:spPr bwMode="auto">
          <a:xfrm>
            <a:off x="249238" y="3963988"/>
            <a:ext cx="8653462" cy="504825"/>
          </a:xfrm>
          <a:prstGeom prst="rightArrow">
            <a:avLst>
              <a:gd name="adj1" fmla="val 50000"/>
              <a:gd name="adj2" fmla="val 49917"/>
            </a:avLst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latin typeface="Arial" pitchFamily="34" charset="0"/>
              </a:rPr>
              <a:t>6. Klassische Naturwissenschaft (Biologie, Physik oder Chemie)</a:t>
            </a:r>
          </a:p>
        </p:txBody>
      </p:sp>
      <p:sp>
        <p:nvSpPr>
          <p:cNvPr id="42" name="Pfeil nach rechts 41"/>
          <p:cNvSpPr/>
          <p:nvPr/>
        </p:nvSpPr>
        <p:spPr bwMode="auto">
          <a:xfrm>
            <a:off x="249238" y="4365625"/>
            <a:ext cx="6462712" cy="503238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200" dirty="0">
                <a:latin typeface="Arial" charset="0"/>
                <a:cs typeface="+mn-cs"/>
              </a:rPr>
              <a:t>7. Religion oder ersatzweise Philosophie</a:t>
            </a:r>
          </a:p>
        </p:txBody>
      </p:sp>
      <p:sp>
        <p:nvSpPr>
          <p:cNvPr id="43" name="Pfeil nach rechts 42"/>
          <p:cNvSpPr/>
          <p:nvPr/>
        </p:nvSpPr>
        <p:spPr bwMode="auto">
          <a:xfrm>
            <a:off x="249238" y="4768850"/>
            <a:ext cx="8653462" cy="504825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200" dirty="0">
                <a:latin typeface="Arial" charset="0"/>
                <a:cs typeface="+mn-cs"/>
              </a:rPr>
              <a:t>8. Sport</a:t>
            </a:r>
          </a:p>
        </p:txBody>
      </p:sp>
      <p:sp>
        <p:nvSpPr>
          <p:cNvPr id="45" name="Pfeil nach rechts 44"/>
          <p:cNvSpPr/>
          <p:nvPr/>
        </p:nvSpPr>
        <p:spPr bwMode="auto">
          <a:xfrm>
            <a:off x="249461" y="5021560"/>
            <a:ext cx="8675464" cy="1026023"/>
          </a:xfrm>
          <a:prstGeom prst="rightArrow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50800" dir="5400000" algn="ctr" rotWithShape="0">
              <a:srgbClr val="00B0F0"/>
            </a:outerShdw>
          </a:effectLst>
        </p:spPr>
        <p:txBody>
          <a:bodyPr/>
          <a:lstStyle/>
          <a:p>
            <a:pPr>
              <a:defRPr/>
            </a:pPr>
            <a:r>
              <a:rPr lang="de-DE" sz="1200" dirty="0">
                <a:latin typeface="Arial" charset="0"/>
                <a:cs typeface="+mn-cs"/>
              </a:rPr>
              <a:t>9. Eine zweite Naturwissenschaft (auch </a:t>
            </a:r>
            <a:r>
              <a:rPr lang="de-DE" sz="1200" dirty="0" err="1">
                <a:latin typeface="Arial" charset="0"/>
                <a:cs typeface="+mn-cs"/>
              </a:rPr>
              <a:t>El</a:t>
            </a:r>
            <a:r>
              <a:rPr lang="de-DE" sz="1200" dirty="0">
                <a:latin typeface="Arial" charset="0"/>
                <a:cs typeface="+mn-cs"/>
              </a:rPr>
              <a:t>, IF möglich) oder eine zweite Fremdsprache.</a:t>
            </a:r>
          </a:p>
          <a:p>
            <a:pPr>
              <a:defRPr/>
            </a:pPr>
            <a:r>
              <a:rPr lang="de-DE" sz="1200" dirty="0">
                <a:latin typeface="Arial" charset="0"/>
                <a:cs typeface="+mn-cs"/>
              </a:rPr>
              <a:t>    </a:t>
            </a:r>
            <a:r>
              <a:rPr lang="de-DE" sz="1200" b="1" dirty="0">
                <a:latin typeface="Arial" charset="0"/>
                <a:cs typeface="+mn-cs"/>
              </a:rPr>
              <a:t>Wichtig: </a:t>
            </a:r>
            <a:r>
              <a:rPr lang="de-DE" sz="1200" dirty="0">
                <a:latin typeface="Arial" charset="0"/>
                <a:cs typeface="+mn-cs"/>
              </a:rPr>
              <a:t>Wer in der Sek I nur eine Fremdsprache gelernt hat, muss eine neue </a:t>
            </a:r>
            <a:r>
              <a:rPr lang="de-DE" sz="1200" dirty="0" err="1">
                <a:latin typeface="Arial" charset="0"/>
                <a:cs typeface="+mn-cs"/>
              </a:rPr>
              <a:t>Fremdspr</a:t>
            </a:r>
            <a:r>
              <a:rPr lang="de-DE" sz="1200" dirty="0">
                <a:latin typeface="Arial" charset="0"/>
                <a:cs typeface="+mn-cs"/>
              </a:rPr>
              <a:t>. bis zum Abitur belegen.</a:t>
            </a:r>
          </a:p>
        </p:txBody>
      </p:sp>
      <p:sp>
        <p:nvSpPr>
          <p:cNvPr id="47" name="Pfeil nach rechts 46"/>
          <p:cNvSpPr>
            <a:spLocks noChangeArrowheads="1"/>
          </p:cNvSpPr>
          <p:nvPr/>
        </p:nvSpPr>
        <p:spPr bwMode="auto">
          <a:xfrm>
            <a:off x="4510088" y="1954213"/>
            <a:ext cx="4392612" cy="504825"/>
          </a:xfrm>
          <a:prstGeom prst="rightArrow">
            <a:avLst>
              <a:gd name="adj1" fmla="val 50000"/>
              <a:gd name="adj2" fmla="val 49911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latin typeface="Arial" pitchFamily="34" charset="0"/>
              </a:rPr>
              <a:t>Eine Fremdsprache (Engl., Franz., Latein, Spanisch)</a:t>
            </a:r>
          </a:p>
        </p:txBody>
      </p:sp>
      <p:pic>
        <p:nvPicPr>
          <p:cNvPr id="7196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13"/>
          <p:cNvGrpSpPr>
            <a:grpSpLocks/>
          </p:cNvGrpSpPr>
          <p:nvPr/>
        </p:nvGrpSpPr>
        <p:grpSpPr bwMode="auto">
          <a:xfrm>
            <a:off x="914400" y="2159992"/>
            <a:ext cx="1981200" cy="4038600"/>
            <a:chOff x="576" y="1344"/>
            <a:chExt cx="1248" cy="2544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576" y="1968"/>
              <a:ext cx="1248" cy="19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EF</a:t>
              </a: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576" y="1344"/>
              <a:ext cx="1248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Einführungs-</a:t>
              </a:r>
              <a:br>
                <a:rPr lang="de-DE" altLang="de-DE" sz="2400">
                  <a:latin typeface="Arial" pitchFamily="34" charset="0"/>
                </a:rPr>
              </a:br>
              <a:r>
                <a:rPr lang="de-DE" altLang="de-DE" sz="2400">
                  <a:latin typeface="Arial" pitchFamily="34" charset="0"/>
                </a:rPr>
                <a:t>phase</a:t>
              </a:r>
            </a:p>
          </p:txBody>
        </p:sp>
      </p:grp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Gliederung der Oberstufe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5181600" y="3124200"/>
            <a:ext cx="1828800" cy="304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pitchFamily="34" charset="0"/>
              </a:rPr>
              <a:t>Q2</a:t>
            </a:r>
          </a:p>
        </p:txBody>
      </p:sp>
      <p:grpSp>
        <p:nvGrpSpPr>
          <p:cNvPr id="9220" name="Group 13"/>
          <p:cNvGrpSpPr>
            <a:grpSpLocks/>
          </p:cNvGrpSpPr>
          <p:nvPr/>
        </p:nvGrpSpPr>
        <p:grpSpPr bwMode="auto">
          <a:xfrm>
            <a:off x="921544" y="2159992"/>
            <a:ext cx="1981200" cy="4038600"/>
            <a:chOff x="576" y="1344"/>
            <a:chExt cx="1248" cy="2544"/>
          </a:xfrm>
        </p:grpSpPr>
        <p:sp>
          <p:nvSpPr>
            <p:cNvPr id="9236" name="Rectangle 3"/>
            <p:cNvSpPr>
              <a:spLocks noChangeArrowheads="1"/>
            </p:cNvSpPr>
            <p:nvPr/>
          </p:nvSpPr>
          <p:spPr bwMode="auto">
            <a:xfrm>
              <a:off x="576" y="1968"/>
              <a:ext cx="1248" cy="19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EF</a:t>
              </a:r>
            </a:p>
          </p:txBody>
        </p:sp>
        <p:sp>
          <p:nvSpPr>
            <p:cNvPr id="9237" name="Text Box 6"/>
            <p:cNvSpPr txBox="1">
              <a:spLocks noChangeArrowheads="1"/>
            </p:cNvSpPr>
            <p:nvPr/>
          </p:nvSpPr>
          <p:spPr bwMode="auto">
            <a:xfrm>
              <a:off x="576" y="1344"/>
              <a:ext cx="1248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Einführungs-</a:t>
              </a:r>
              <a:br>
                <a:rPr lang="de-DE" altLang="de-DE" sz="2400">
                  <a:latin typeface="Arial" pitchFamily="34" charset="0"/>
                </a:rPr>
              </a:br>
              <a:r>
                <a:rPr lang="de-DE" altLang="de-DE" sz="2400">
                  <a:latin typeface="Arial" pitchFamily="34" charset="0"/>
                </a:rPr>
                <a:t>phase</a:t>
              </a:r>
            </a:p>
          </p:txBody>
        </p:sp>
      </p:grp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3276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grpSp>
        <p:nvGrpSpPr>
          <p:cNvPr id="9222" name="Group 14"/>
          <p:cNvGrpSpPr>
            <a:grpSpLocks/>
          </p:cNvGrpSpPr>
          <p:nvPr/>
        </p:nvGrpSpPr>
        <p:grpSpPr bwMode="auto">
          <a:xfrm>
            <a:off x="3352800" y="2133600"/>
            <a:ext cx="3657600" cy="4038600"/>
            <a:chOff x="2112" y="1344"/>
            <a:chExt cx="2304" cy="2544"/>
          </a:xfrm>
        </p:grpSpPr>
        <p:sp>
          <p:nvSpPr>
            <p:cNvPr id="9234" name="Rectangle 4"/>
            <p:cNvSpPr>
              <a:spLocks noChangeArrowheads="1"/>
            </p:cNvSpPr>
            <p:nvPr/>
          </p:nvSpPr>
          <p:spPr bwMode="auto">
            <a:xfrm>
              <a:off x="2112" y="1968"/>
              <a:ext cx="2304" cy="1920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Q1, Q2</a:t>
              </a:r>
            </a:p>
          </p:txBody>
        </p:sp>
        <p:sp>
          <p:nvSpPr>
            <p:cNvPr id="9235" name="Rectangle 9"/>
            <p:cNvSpPr>
              <a:spLocks noChangeArrowheads="1"/>
            </p:cNvSpPr>
            <p:nvPr/>
          </p:nvSpPr>
          <p:spPr bwMode="auto">
            <a:xfrm>
              <a:off x="2112" y="1344"/>
              <a:ext cx="2304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Qualifikationsphase</a:t>
              </a:r>
              <a:br>
                <a:rPr lang="de-DE" altLang="de-DE" sz="2400">
                  <a:latin typeface="Arial" pitchFamily="34" charset="0"/>
                </a:rPr>
              </a:br>
              <a:endParaRPr lang="de-DE" altLang="de-DE" sz="2400">
                <a:latin typeface="Arial" pitchFamily="34" charset="0"/>
              </a:endParaRPr>
            </a:p>
          </p:txBody>
        </p:sp>
      </p:grpSp>
      <p:grpSp>
        <p:nvGrpSpPr>
          <p:cNvPr id="9223" name="Group 15"/>
          <p:cNvGrpSpPr>
            <a:grpSpLocks/>
          </p:cNvGrpSpPr>
          <p:nvPr/>
        </p:nvGrpSpPr>
        <p:grpSpPr bwMode="auto">
          <a:xfrm>
            <a:off x="7315200" y="2133600"/>
            <a:ext cx="1447800" cy="4038600"/>
            <a:chOff x="4608" y="1344"/>
            <a:chExt cx="912" cy="2544"/>
          </a:xfrm>
        </p:grpSpPr>
        <p:sp>
          <p:nvSpPr>
            <p:cNvPr id="9232" name="Rectangle 10"/>
            <p:cNvSpPr>
              <a:spLocks noChangeArrowheads="1"/>
            </p:cNvSpPr>
            <p:nvPr/>
          </p:nvSpPr>
          <p:spPr bwMode="auto">
            <a:xfrm>
              <a:off x="4608" y="1968"/>
              <a:ext cx="912" cy="192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  <a:t>4 </a:t>
              </a:r>
              <a:b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  <a:t>Prüfungs-</a:t>
              </a:r>
              <a:b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1600" dirty="0" err="1">
                  <a:solidFill>
                    <a:schemeClr val="bg1"/>
                  </a:solidFill>
                  <a:latin typeface="Arial" pitchFamily="34" charset="0"/>
                </a:rPr>
                <a:t>fächer</a:t>
              </a:r>
              <a:br>
                <a:rPr lang="de-DE" altLang="de-DE" sz="2400" dirty="0">
                  <a:solidFill>
                    <a:schemeClr val="bg1"/>
                  </a:solidFill>
                  <a:latin typeface="Arial" pitchFamily="34" charset="0"/>
                </a:rPr>
              </a:br>
              <a:endParaRPr lang="de-DE" altLang="de-DE" sz="1600" dirty="0">
                <a:solidFill>
                  <a:schemeClr val="bg1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  <a:t>2 LKs</a:t>
              </a:r>
              <a:b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  <a:t>2 GKs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de-DE" altLang="de-DE" sz="1600" dirty="0">
                <a:solidFill>
                  <a:schemeClr val="bg1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  <a:t>Block II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  <a:t>in der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  <a:t>Abiturwertung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  <a:t>(100 bis 300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dirty="0">
                  <a:solidFill>
                    <a:schemeClr val="bg1"/>
                  </a:solidFill>
                  <a:latin typeface="Arial" pitchFamily="34" charset="0"/>
                </a:rPr>
                <a:t>Punkte)</a:t>
              </a:r>
              <a:endParaRPr lang="de-DE" altLang="de-DE" sz="1600" dirty="0">
                <a:latin typeface="Arial" pitchFamily="34" charset="0"/>
              </a:endParaRPr>
            </a:p>
          </p:txBody>
        </p:sp>
        <p:sp>
          <p:nvSpPr>
            <p:cNvPr id="9233" name="Text Box 12"/>
            <p:cNvSpPr txBox="1">
              <a:spLocks noChangeArrowheads="1"/>
            </p:cNvSpPr>
            <p:nvPr/>
          </p:nvSpPr>
          <p:spPr bwMode="auto">
            <a:xfrm>
              <a:off x="4608" y="1344"/>
              <a:ext cx="91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2400">
                  <a:latin typeface="Arial" pitchFamily="34" charset="0"/>
                </a:rPr>
                <a:t>Abitur-</a:t>
              </a:r>
              <a:br>
                <a:rPr lang="de-DE" altLang="de-DE" sz="2400">
                  <a:latin typeface="Arial" pitchFamily="34" charset="0"/>
                </a:rPr>
              </a:br>
              <a:r>
                <a:rPr lang="de-DE" altLang="de-DE" sz="2400">
                  <a:latin typeface="Arial" pitchFamily="34" charset="0"/>
                </a:rPr>
                <a:t>Prüfung</a:t>
              </a:r>
            </a:p>
          </p:txBody>
        </p:sp>
      </p:grpSp>
      <p:grpSp>
        <p:nvGrpSpPr>
          <p:cNvPr id="9224" name="Gruppieren 20"/>
          <p:cNvGrpSpPr>
            <a:grpSpLocks/>
          </p:cNvGrpSpPr>
          <p:nvPr/>
        </p:nvGrpSpPr>
        <p:grpSpPr bwMode="auto">
          <a:xfrm>
            <a:off x="304800" y="114300"/>
            <a:ext cx="8686800" cy="508000"/>
            <a:chOff x="304800" y="114300"/>
            <a:chExt cx="8686800" cy="508000"/>
          </a:xfrm>
        </p:grpSpPr>
        <p:sp>
          <p:nvSpPr>
            <p:cNvPr id="9230" name="Line 55"/>
            <p:cNvSpPr>
              <a:spLocks noChangeShapeType="1"/>
            </p:cNvSpPr>
            <p:nvPr/>
          </p:nvSpPr>
          <p:spPr bwMode="auto">
            <a:xfrm>
              <a:off x="304800" y="622300"/>
              <a:ext cx="868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31" name="Rectangle 29"/>
            <p:cNvSpPr>
              <a:spLocks noChangeArrowheads="1"/>
            </p:cNvSpPr>
            <p:nvPr/>
          </p:nvSpPr>
          <p:spPr bwMode="auto">
            <a:xfrm>
              <a:off x="2776538" y="114300"/>
              <a:ext cx="35909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latin typeface="Arial" pitchFamily="34" charset="0"/>
                  <a:cs typeface="Times New Roman" pitchFamily="18" charset="0"/>
                </a:rPr>
                <a:t>Gymnasiale Oberstufe / Sekundarstufe II</a:t>
              </a:r>
            </a:p>
          </p:txBody>
        </p:sp>
      </p:grp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962025" y="3716338"/>
            <a:ext cx="1814513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latin typeface="Arial" pitchFamily="34" charset="0"/>
                <a:cs typeface="Times New Roman" pitchFamily="18" charset="0"/>
              </a:rPr>
              <a:t>je 10 GKs +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dirty="0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latin typeface="Arial" pitchFamily="34" charset="0"/>
                <a:cs typeface="Times New Roman" pitchFamily="18" charset="0"/>
              </a:rPr>
              <a:t>1 bis 2 Wahlkurse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latin typeface="Arial" pitchFamily="34" charset="0"/>
                <a:cs typeface="Times New Roman" pitchFamily="18" charset="0"/>
              </a:rPr>
              <a:t>2 Vertiefungsfächer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latin typeface="Arial" pitchFamily="34" charset="0"/>
                <a:cs typeface="Times New Roman" pitchFamily="18" charset="0"/>
              </a:rPr>
              <a:t>1 </a:t>
            </a:r>
            <a:r>
              <a:rPr lang="de-DE" altLang="de-DE" sz="1600" dirty="0" err="1">
                <a:latin typeface="Arial" pitchFamily="34" charset="0"/>
                <a:cs typeface="Times New Roman" pitchFamily="18" charset="0"/>
              </a:rPr>
              <a:t>Wahlk</a:t>
            </a:r>
            <a:r>
              <a:rPr lang="de-DE" altLang="de-DE" sz="1600" dirty="0">
                <a:latin typeface="Arial" pitchFamily="34" charset="0"/>
                <a:cs typeface="Times New Roman" pitchFamily="18" charset="0"/>
              </a:rPr>
              <a:t>, 1 </a:t>
            </a:r>
            <a:r>
              <a:rPr lang="de-DE" altLang="de-DE" sz="1600" dirty="0" err="1">
                <a:latin typeface="Arial" pitchFamily="34" charset="0"/>
                <a:cs typeface="Times New Roman" pitchFamily="18" charset="0"/>
              </a:rPr>
              <a:t>Vertief</a:t>
            </a:r>
            <a:r>
              <a:rPr lang="de-DE" altLang="de-DE" sz="1600" dirty="0">
                <a:latin typeface="Arial" pitchFamily="34" charset="0"/>
                <a:cs typeface="Times New Roman" pitchFamily="18" charset="0"/>
              </a:rPr>
              <a:t>.      		.		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latin typeface="Arial" pitchFamily="34" charset="0"/>
                <a:cs typeface="Times New Roman" pitchFamily="18" charset="0"/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dirty="0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latin typeface="Arial" pitchFamily="34" charset="0"/>
                <a:cs typeface="Times New Roman" pitchFamily="18" charset="0"/>
              </a:rPr>
              <a:t>= 34 Std.</a:t>
            </a:r>
          </a:p>
        </p:txBody>
      </p:sp>
      <p:sp>
        <p:nvSpPr>
          <p:cNvPr id="9226" name="AutoShape 37"/>
          <p:cNvSpPr>
            <a:spLocks/>
          </p:cNvSpPr>
          <p:nvPr/>
        </p:nvSpPr>
        <p:spPr bwMode="auto">
          <a:xfrm>
            <a:off x="974725" y="42672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sp>
        <p:nvSpPr>
          <p:cNvPr id="9227" name="AutoShape 38"/>
          <p:cNvSpPr>
            <a:spLocks/>
          </p:cNvSpPr>
          <p:nvPr/>
        </p:nvSpPr>
        <p:spPr bwMode="auto">
          <a:xfrm>
            <a:off x="2776538" y="42672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pitchFamily="34" charset="0"/>
            </a:endParaRPr>
          </a:p>
        </p:txBody>
      </p:sp>
      <p:sp>
        <p:nvSpPr>
          <p:cNvPr id="9228" name="Textfeld 4"/>
          <p:cNvSpPr txBox="1">
            <a:spLocks noChangeArrowheads="1"/>
          </p:cNvSpPr>
          <p:nvPr/>
        </p:nvSpPr>
        <p:spPr bwMode="auto">
          <a:xfrm>
            <a:off x="3419475" y="3716338"/>
            <a:ext cx="3455988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" pitchFamily="34" charset="0"/>
              </a:rPr>
              <a:t>2 LKs +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" pitchFamily="34" charset="0"/>
              </a:rPr>
              <a:t>8 GKs pro Halbjahr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" pitchFamily="34" charset="0"/>
              </a:rPr>
              <a:t>= 34 Std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" pitchFamily="34" charset="0"/>
              </a:rPr>
              <a:t>Block I in der Abiturwertung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" pitchFamily="34" charset="0"/>
              </a:rPr>
              <a:t>(200 bis 600 Punkte)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Arial" pitchFamily="34" charset="0"/>
              </a:rPr>
              <a:t>LKs zählen doppelt</a:t>
            </a:r>
          </a:p>
        </p:txBody>
      </p:sp>
      <p:pic>
        <p:nvPicPr>
          <p:cNvPr id="9229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450"/>
            <a:ext cx="500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42689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1435</Words>
  <Application>Microsoft Office PowerPoint</Application>
  <PresentationFormat>Bildschirmpräsentation (4:3)</PresentationFormat>
  <Paragraphs>349</Paragraphs>
  <Slides>23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8" baseType="lpstr">
      <vt:lpstr>Arial</vt:lpstr>
      <vt:lpstr>Calibri</vt:lpstr>
      <vt:lpstr>Dutch801 SWM</vt:lpstr>
      <vt:lpstr>Times New Roman</vt:lpstr>
      <vt:lpstr>Standarddesign</vt:lpstr>
      <vt:lpstr>PowerPoint-Präsentation</vt:lpstr>
      <vt:lpstr>Abschlüsse</vt:lpstr>
      <vt:lpstr>PowerPoint-Präsentation</vt:lpstr>
      <vt:lpstr>Gliederung der Oberstufe</vt:lpstr>
      <vt:lpstr>PowerPoint-Präsentation</vt:lpstr>
      <vt:lpstr>PowerPoint-Präsentation</vt:lpstr>
      <vt:lpstr>PowerPoint-Präsentation</vt:lpstr>
      <vt:lpstr>PowerPoint-Präsentation</vt:lpstr>
      <vt:lpstr>Gliederung der Oberstufe</vt:lpstr>
      <vt:lpstr>PowerPoint-Präsentation</vt:lpstr>
      <vt:lpstr>PowerPoint-Präsentation</vt:lpstr>
      <vt:lpstr>PowerPoint-Präsentation</vt:lpstr>
      <vt:lpstr>Gliederung der Oberstufe</vt:lpstr>
      <vt:lpstr>PowerPoint-Präsentation</vt:lpstr>
      <vt:lpstr>PowerPoint-Präsentation</vt:lpstr>
      <vt:lpstr>Gliederung der Oberstufe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Unknown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Möbius, Gesine</cp:lastModifiedBy>
  <cp:revision>242</cp:revision>
  <cp:lastPrinted>2008-02-18T16:48:41Z</cp:lastPrinted>
  <dcterms:created xsi:type="dcterms:W3CDTF">2003-12-27T11:23:04Z</dcterms:created>
  <dcterms:modified xsi:type="dcterms:W3CDTF">2024-11-22T10:41:11Z</dcterms:modified>
</cp:coreProperties>
</file>