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7"/>
  </p:notesMasterIdLst>
  <p:handoutMasterIdLst>
    <p:handoutMasterId r:id="rId18"/>
  </p:handoutMasterIdLst>
  <p:sldIdLst>
    <p:sldId id="275" r:id="rId3"/>
    <p:sldId id="330" r:id="rId4"/>
    <p:sldId id="334" r:id="rId5"/>
    <p:sldId id="335" r:id="rId6"/>
    <p:sldId id="301" r:id="rId7"/>
    <p:sldId id="320" r:id="rId8"/>
    <p:sldId id="321" r:id="rId9"/>
    <p:sldId id="322" r:id="rId10"/>
    <p:sldId id="323" r:id="rId11"/>
    <p:sldId id="332" r:id="rId12"/>
    <p:sldId id="324" r:id="rId13"/>
    <p:sldId id="325" r:id="rId14"/>
    <p:sldId id="333" r:id="rId15"/>
    <p:sldId id="318" r:id="rId16"/>
  </p:sldIdLst>
  <p:sldSz cx="9144000" cy="6858000" type="screen4x3"/>
  <p:notesSz cx="6734175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D0F0"/>
    <a:srgbClr val="9452C6"/>
    <a:srgbClr val="660033"/>
    <a:srgbClr val="FF9900"/>
    <a:srgbClr val="CC3300"/>
    <a:srgbClr val="914CC4"/>
    <a:srgbClr val="58CCD2"/>
    <a:srgbClr val="91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2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192"/>
      </p:guideLst>
    </p:cSldViewPr>
  </p:slideViewPr>
  <p:outlineViewPr>
    <p:cViewPr>
      <p:scale>
        <a:sx n="75" d="100"/>
        <a:sy n="7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bius, Gesine" userId="0a38bc90-e08b-4305-bafc-f154d87b433c" providerId="ADAL" clId="{350E5F07-895B-46D3-8AC4-6BF17188D57D}"/>
    <pc:docChg chg="modSld">
      <pc:chgData name="Möbius, Gesine" userId="0a38bc90-e08b-4305-bafc-f154d87b433c" providerId="ADAL" clId="{350E5F07-895B-46D3-8AC4-6BF17188D57D}" dt="2022-05-23T14:11:20.854" v="1" actId="20577"/>
      <pc:docMkLst>
        <pc:docMk/>
      </pc:docMkLst>
      <pc:sldChg chg="modSp mod">
        <pc:chgData name="Möbius, Gesine" userId="0a38bc90-e08b-4305-bafc-f154d87b433c" providerId="ADAL" clId="{350E5F07-895B-46D3-8AC4-6BF17188D57D}" dt="2022-05-23T14:11:20.854" v="1" actId="20577"/>
        <pc:sldMkLst>
          <pc:docMk/>
          <pc:sldMk cId="0" sldId="318"/>
        </pc:sldMkLst>
        <pc:spChg chg="mod">
          <ac:chgData name="Möbius, Gesine" userId="0a38bc90-e08b-4305-bafc-f154d87b433c" providerId="ADAL" clId="{350E5F07-895B-46D3-8AC4-6BF17188D57D}" dt="2022-05-23T14:11:20.854" v="1" actId="20577"/>
          <ac:spMkLst>
            <pc:docMk/>
            <pc:sldMk cId="0" sldId="318"/>
            <ac:spMk id="1639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B0E646-BE8D-4884-A744-E2A4D3C07B0F}" type="datetimeFigureOut">
              <a:rPr lang="de-DE"/>
              <a:pPr>
                <a:defRPr/>
              </a:pPr>
              <a:t>26.05.2022</a:t>
            </a:fld>
            <a:endParaRPr lang="de-DE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8AF4B5C-A6E4-4742-9FBF-978AE72C3C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178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260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F3159A0-8EFC-441B-86E2-8142A12E7B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823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FC2D4-8C37-4446-B83C-06D799F56D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931132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3AC6-3C42-42C2-8D03-3676542151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24646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25997-6CAC-4147-95F0-01C36EFCFC8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077600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B8B07-0C66-424E-9B1C-327C853D82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679101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2DBB4-4499-4EDF-95B2-441B8CC2B20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709942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1DCA7-5640-46D3-A6F2-82D9ED913D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526633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99D75-DAE2-4C53-9F8C-7828CD13FC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5003033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B67F-0C72-4B6F-92F1-79298CCBE8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647148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1F559-DCE0-4DFA-BF36-B30C085210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989393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E4CB-7353-4191-A277-06C5444063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51504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50086-CA7D-482E-8CF8-4B21A3AC11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17712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1D7A7-FD9D-4889-AE58-74F3DCE1D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794130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33C4F-5780-44B6-9BAE-967AB69844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911377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E102A-FC2B-406F-B40D-D4D8B6299E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6950188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A5FF9-81BC-4783-A10F-C1624B57A3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98543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6D24E-7827-40D6-ADB7-103AA00BDC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795374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77BF8-CDFB-4E59-814C-A884D31C5D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535633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EC182-EF9B-4606-AAE4-A9460ADA73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777508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013DE-5BCC-4214-9C13-0226F8754D3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2489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9D3A7-F490-4F28-9C8E-90AE14FC57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796713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8F6C5-9228-4CA7-933D-34C558DBD4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04056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5DC0C-A756-4D1A-B20B-CE2E8BDA417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81907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EA6F63A-679D-4C80-B2D9-847430712C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Stand Dezember 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BF97A5-A39F-4CF6-AC88-71B1247194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26"/>
          <p:cNvSpPr txBox="1">
            <a:spLocks noChangeArrowheads="1"/>
          </p:cNvSpPr>
          <p:nvPr/>
        </p:nvSpPr>
        <p:spPr bwMode="auto">
          <a:xfrm>
            <a:off x="1143000" y="16002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400">
              <a:latin typeface="Arial" charset="0"/>
            </a:endParaRPr>
          </a:p>
        </p:txBody>
      </p:sp>
      <p:sp>
        <p:nvSpPr>
          <p:cNvPr id="3075" name="Text Box 1028"/>
          <p:cNvSpPr txBox="1">
            <a:spLocks noChangeArrowheads="1"/>
          </p:cNvSpPr>
          <p:nvPr/>
        </p:nvSpPr>
        <p:spPr bwMode="auto">
          <a:xfrm>
            <a:off x="1127125" y="6059488"/>
            <a:ext cx="7407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400">
              <a:latin typeface="Arial" charset="0"/>
            </a:endParaRPr>
          </a:p>
        </p:txBody>
      </p:sp>
      <p:sp>
        <p:nvSpPr>
          <p:cNvPr id="3076" name="Text Box 1029"/>
          <p:cNvSpPr txBox="1">
            <a:spLocks noChangeArrowheads="1"/>
          </p:cNvSpPr>
          <p:nvPr/>
        </p:nvSpPr>
        <p:spPr bwMode="auto">
          <a:xfrm>
            <a:off x="3810000" y="14478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400">
              <a:latin typeface="Arial" charset="0"/>
            </a:endParaRPr>
          </a:p>
        </p:txBody>
      </p:sp>
      <p:sp>
        <p:nvSpPr>
          <p:cNvPr id="3077" name="Text Box 1031"/>
          <p:cNvSpPr txBox="1">
            <a:spLocks noChangeArrowheads="1"/>
          </p:cNvSpPr>
          <p:nvPr/>
        </p:nvSpPr>
        <p:spPr bwMode="auto">
          <a:xfrm>
            <a:off x="1600200" y="3276600"/>
            <a:ext cx="621216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b="1" dirty="0">
                <a:latin typeface="Arial" charset="0"/>
              </a:rPr>
              <a:t>Beratung zur Abwahl und zur Wahl des 3. und 4. Abiturfaches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b="1" dirty="0">
                <a:latin typeface="Arial" charset="0"/>
              </a:rPr>
              <a:t>Qualifikationsphase 2 - 2022/23</a:t>
            </a:r>
            <a:endParaRPr lang="de-DE" altLang="de-DE" dirty="0">
              <a:latin typeface="Arial" charset="0"/>
            </a:endParaRPr>
          </a:p>
        </p:txBody>
      </p:sp>
      <p:pic>
        <p:nvPicPr>
          <p:cNvPr id="30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831975"/>
            <a:ext cx="1876425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12564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2565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2291" name="Rectangle 8"/>
          <p:cNvSpPr>
            <a:spLocks noChangeArrowheads="1"/>
          </p:cNvSpPr>
          <p:nvPr/>
        </p:nvSpPr>
        <p:spPr bwMode="auto">
          <a:xfrm>
            <a:off x="228600" y="838200"/>
            <a:ext cx="312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Die Abiturzulassung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>
              <a:solidFill>
                <a:srgbClr val="99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2292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10"/>
          <p:cNvSpPr txBox="1">
            <a:spLocks noChangeArrowheads="1"/>
          </p:cNvSpPr>
          <p:nvPr/>
        </p:nvSpPr>
        <p:spPr bwMode="auto">
          <a:xfrm>
            <a:off x="304800" y="16764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Berechnung der Punktzahl aus Block I - Beispiel:</a:t>
            </a:r>
          </a:p>
        </p:txBody>
      </p:sp>
      <p:sp>
        <p:nvSpPr>
          <p:cNvPr id="12294" name="Rectangle 144"/>
          <p:cNvSpPr>
            <a:spLocks noChangeArrowheads="1"/>
          </p:cNvSpPr>
          <p:nvPr/>
        </p:nvSpPr>
        <p:spPr bwMode="auto">
          <a:xfrm>
            <a:off x="381000" y="2667000"/>
            <a:ext cx="2514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 startAt="3"/>
            </a:pPr>
            <a:r>
              <a:rPr lang="de-DE" altLang="de-DE" sz="1100" b="1">
                <a:latin typeface="Arial" charset="0"/>
                <a:sym typeface="Wingdings" pitchFamily="2" charset="2"/>
              </a:rPr>
              <a:t>Ergänzen der Grundkurse durch die notenmäßig besten bis zur Zahl 27  </a:t>
            </a:r>
            <a:r>
              <a:rPr lang="de-DE" altLang="de-DE" sz="1100">
                <a:latin typeface="Arial" charset="0"/>
                <a:sym typeface="Wingdings" pitchFamily="2" charset="2"/>
              </a:rPr>
              <a:t></a:t>
            </a:r>
            <a:r>
              <a:rPr lang="de-DE" altLang="de-DE" sz="1100" b="1">
                <a:latin typeface="Arial" charset="0"/>
                <a:sym typeface="Wingdings" pitchFamily="2" charset="2"/>
              </a:rPr>
              <a:t> </a:t>
            </a:r>
            <a:r>
              <a:rPr lang="de-DE" altLang="de-DE" sz="1100" i="1">
                <a:latin typeface="Arial" charset="0"/>
                <a:sym typeface="Wingdings" pitchFamily="2" charset="2"/>
              </a:rPr>
              <a:t>hier um 27 – 22 = 5 Kurse</a:t>
            </a:r>
          </a:p>
        </p:txBody>
      </p:sp>
      <p:sp>
        <p:nvSpPr>
          <p:cNvPr id="412" name="Rectangle 144"/>
          <p:cNvSpPr>
            <a:spLocks noChangeArrowheads="1"/>
          </p:cNvSpPr>
          <p:nvPr/>
        </p:nvSpPr>
        <p:spPr bwMode="auto">
          <a:xfrm>
            <a:off x="387350" y="3933825"/>
            <a:ext cx="25146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 startAt="4"/>
              <a:defRPr/>
            </a:pPr>
            <a:r>
              <a:rPr lang="de-DE" sz="1400" b="1" dirty="0">
                <a:solidFill>
                  <a:srgbClr val="C00000"/>
                </a:solidFill>
                <a:cs typeface="+mn-cs"/>
                <a:sym typeface="Wingdings" pitchFamily="2" charset="2"/>
              </a:rPr>
              <a:t>     Defizite zählen</a:t>
            </a:r>
          </a:p>
          <a:p>
            <a:pPr>
              <a:defRPr/>
            </a:pPr>
            <a:r>
              <a:rPr lang="de-DE" sz="1100" b="1" dirty="0">
                <a:cs typeface="+mn-cs"/>
                <a:sym typeface="Wingdings" pitchFamily="2" charset="2"/>
              </a:rPr>
              <a:t>             (erlaubt sind 7 bis 8</a:t>
            </a:r>
          </a:p>
          <a:p>
            <a:pPr>
              <a:defRPr/>
            </a:pPr>
            <a:r>
              <a:rPr lang="de-DE" sz="1100" b="1" dirty="0">
                <a:cs typeface="+mn-cs"/>
                <a:sym typeface="Wingdings" pitchFamily="2" charset="2"/>
              </a:rPr>
              <a:t>             Defizite, davon max. 3 LK – </a:t>
            </a:r>
          </a:p>
          <a:p>
            <a:pPr>
              <a:defRPr/>
            </a:pPr>
            <a:r>
              <a:rPr lang="de-DE" sz="1100" b="1" dirty="0">
                <a:cs typeface="+mn-cs"/>
                <a:sym typeface="Wingdings" pitchFamily="2" charset="2"/>
              </a:rPr>
              <a:t>             Defizite</a:t>
            </a:r>
          </a:p>
          <a:p>
            <a:pPr>
              <a:defRPr/>
            </a:pPr>
            <a:r>
              <a:rPr lang="de-DE" sz="1100" dirty="0">
                <a:cs typeface="+mn-cs"/>
                <a:sym typeface="Wingdings" pitchFamily="2" charset="2"/>
              </a:rPr>
              <a:t></a:t>
            </a:r>
            <a:r>
              <a:rPr lang="de-DE" sz="1100" b="1" dirty="0">
                <a:cs typeface="+mn-cs"/>
                <a:sym typeface="Wingdings" pitchFamily="2" charset="2"/>
              </a:rPr>
              <a:t> </a:t>
            </a:r>
            <a:r>
              <a:rPr lang="de-DE" sz="1100" i="1" dirty="0">
                <a:cs typeface="+mn-cs"/>
                <a:sym typeface="Wingdings" pitchFamily="2" charset="2"/>
              </a:rPr>
              <a:t>hier 9 Defizite</a:t>
            </a:r>
          </a:p>
          <a:p>
            <a:pPr>
              <a:defRPr/>
            </a:pPr>
            <a:r>
              <a:rPr lang="de-DE" sz="1100" i="1" dirty="0">
                <a:cs typeface="+mn-cs"/>
                <a:sym typeface="Wingdings" pitchFamily="2" charset="2"/>
              </a:rPr>
              <a:t>Defizit von CH in Q1.2 zählt nicht.</a:t>
            </a:r>
          </a:p>
          <a:p>
            <a:pPr>
              <a:defRPr/>
            </a:pPr>
            <a:r>
              <a:rPr lang="de-DE" sz="1100" i="1" dirty="0">
                <a:cs typeface="+mn-cs"/>
                <a:sym typeface="Wingdings" pitchFamily="2" charset="2"/>
              </a:rPr>
              <a:t>Bei 8 Defiziten müssen mindestens 30 Grundkurse in die Rechnung.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01638" y="5732463"/>
            <a:ext cx="2686050" cy="6016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28600" indent="-228600">
              <a:buFontTx/>
              <a:buAutoNum type="arabicPeriod" startAt="5"/>
              <a:defRPr/>
            </a:pPr>
            <a:r>
              <a:rPr lang="de-DE" sz="1100" b="1" dirty="0">
                <a:cs typeface="+mn-cs"/>
              </a:rPr>
              <a:t>       Also weitere 3 Grundkurse </a:t>
            </a:r>
          </a:p>
          <a:p>
            <a:pPr>
              <a:defRPr/>
            </a:pPr>
            <a:r>
              <a:rPr lang="de-DE" sz="1100" b="1" dirty="0">
                <a:cs typeface="+mn-cs"/>
              </a:rPr>
              <a:t>             in die Zulassungsberechnung</a:t>
            </a:r>
          </a:p>
          <a:p>
            <a:pPr>
              <a:defRPr/>
            </a:pPr>
            <a:r>
              <a:rPr lang="de-DE" sz="1100" b="1" dirty="0">
                <a:cs typeface="+mn-cs"/>
              </a:rPr>
              <a:t>             einbringen!!!</a:t>
            </a:r>
          </a:p>
        </p:txBody>
      </p:sp>
      <p:graphicFrame>
        <p:nvGraphicFramePr>
          <p:cNvPr id="15" name="Group 145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7" name="Group 145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256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13453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3454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228600" y="838200"/>
            <a:ext cx="312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Die Abiturzulassung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>
              <a:solidFill>
                <a:srgbClr val="99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3316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304800" y="16764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Berechnung der Punktzahl aus Block I - Beispiel:</a:t>
            </a:r>
          </a:p>
        </p:txBody>
      </p:sp>
      <p:sp>
        <p:nvSpPr>
          <p:cNvPr id="13318" name="Rectangle 144"/>
          <p:cNvSpPr>
            <a:spLocks noChangeArrowheads="1"/>
          </p:cNvSpPr>
          <p:nvPr/>
        </p:nvSpPr>
        <p:spPr bwMode="auto">
          <a:xfrm>
            <a:off x="228600" y="2667000"/>
            <a:ext cx="26670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AutoNum type="arabicPeriod" startAt="6"/>
            </a:pPr>
            <a:r>
              <a:rPr lang="de-DE" altLang="de-DE" sz="1100" b="1">
                <a:latin typeface="Arial" charset="0"/>
                <a:sym typeface="Wingdings" pitchFamily="2" charset="2"/>
              </a:rPr>
              <a:t>Berechnung der Durchschnittspunktzahl aus diesen Kursen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b="1">
                <a:latin typeface="Arial" charset="0"/>
                <a:sym typeface="Wingdings" pitchFamily="2" charset="2"/>
              </a:rPr>
              <a:t>	 </a:t>
            </a:r>
            <a:r>
              <a:rPr lang="de-DE" altLang="de-DE" sz="1100">
                <a:latin typeface="Arial" charset="0"/>
                <a:sym typeface="Wingdings" pitchFamily="2" charset="2"/>
              </a:rPr>
              <a:t></a:t>
            </a:r>
            <a:r>
              <a:rPr lang="de-DE" altLang="de-DE" sz="1100" b="1">
                <a:latin typeface="Arial" charset="0"/>
                <a:sym typeface="Wingdings" pitchFamily="2" charset="2"/>
              </a:rPr>
              <a:t> </a:t>
            </a:r>
            <a:r>
              <a:rPr lang="de-DE" altLang="de-DE" sz="1100" i="1">
                <a:latin typeface="Arial" charset="0"/>
                <a:sym typeface="Wingdings" pitchFamily="2" charset="2"/>
              </a:rPr>
              <a:t>hier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i="1">
                <a:latin typeface="Arial" charset="0"/>
                <a:sym typeface="Wingdings" pitchFamily="2" charset="2"/>
              </a:rPr>
              <a:t>	</a:t>
            </a:r>
            <a:r>
              <a:rPr lang="de-DE" altLang="de-DE" sz="1400" i="1" u="sng">
                <a:latin typeface="Arial" charset="0"/>
                <a:sym typeface="Wingdings" pitchFamily="2" charset="2"/>
              </a:rPr>
              <a:t>Summe aller Leistungskurspunkte: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49 x 2 = 98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</a:t>
            </a:r>
            <a:r>
              <a:rPr lang="de-DE" altLang="de-DE" sz="1400" i="1" u="sng">
                <a:latin typeface="Arial" charset="0"/>
                <a:sym typeface="Wingdings" pitchFamily="2" charset="2"/>
              </a:rPr>
              <a:t>Summe aller Grundkurspunkte</a:t>
            </a:r>
            <a:r>
              <a:rPr lang="de-DE" altLang="de-DE" sz="1400" i="1">
                <a:latin typeface="Arial" charset="0"/>
                <a:sym typeface="Wingdings" pitchFamily="2" charset="2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239 x 1 =239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</a:t>
            </a:r>
            <a:r>
              <a:rPr lang="de-DE" altLang="de-DE" sz="1400" i="1" u="sng">
                <a:latin typeface="Arial" charset="0"/>
                <a:sym typeface="Wingdings" pitchFamily="2" charset="2"/>
              </a:rPr>
              <a:t>Summe: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P = 98+239 = 337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</a:t>
            </a:r>
            <a:r>
              <a:rPr lang="de-DE" altLang="de-DE" sz="1400" i="1" u="sng">
                <a:latin typeface="Arial" charset="0"/>
                <a:sym typeface="Wingdings" pitchFamily="2" charset="2"/>
              </a:rPr>
              <a:t>Anzahl der eingebrachten Ergebnisse: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S = 8 (LKs)x2+30(GKs) = 46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</a:t>
            </a:r>
            <a:r>
              <a:rPr lang="de-DE" altLang="de-DE" sz="1400" i="1" u="sng">
                <a:latin typeface="Arial" charset="0"/>
                <a:sym typeface="Wingdings" pitchFamily="2" charset="2"/>
              </a:rPr>
              <a:t>Durchschnitt: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P : S = 337 : 46 = 7,33</a:t>
            </a:r>
          </a:p>
        </p:txBody>
      </p:sp>
      <p:graphicFrame>
        <p:nvGraphicFramePr>
          <p:cNvPr id="150806" name="Group 278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345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14612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613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228600" y="838200"/>
            <a:ext cx="312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Die Abiturzulassung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>
              <a:solidFill>
                <a:srgbClr val="99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4340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304800" y="16764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Berechnung der Punktzahl aus Block I - Beispiel:</a:t>
            </a:r>
          </a:p>
        </p:txBody>
      </p:sp>
      <p:sp>
        <p:nvSpPr>
          <p:cNvPr id="14342" name="Rectangle 144"/>
          <p:cNvSpPr>
            <a:spLocks noChangeArrowheads="1"/>
          </p:cNvSpPr>
          <p:nvPr/>
        </p:nvSpPr>
        <p:spPr bwMode="auto">
          <a:xfrm>
            <a:off x="228600" y="2667000"/>
            <a:ext cx="26670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AutoNum type="arabicPeriod" startAt="7"/>
            </a:pPr>
            <a:r>
              <a:rPr lang="de-DE" altLang="de-DE" sz="1100" b="1">
                <a:latin typeface="Arial" charset="0"/>
                <a:sym typeface="Wingdings" pitchFamily="2" charset="2"/>
              </a:rPr>
              <a:t>Prüfen, ob es weitere GKs mit einer höheren Punktzahl als der Durchschnittspunktzahl gibt und diese bis zur Höchstzahl von 32 GKs in die Rechnung einbringen: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 </a:t>
            </a:r>
            <a:r>
              <a:rPr lang="de-DE" altLang="de-DE" sz="1100">
                <a:latin typeface="Arial" charset="0"/>
                <a:sym typeface="Wingdings" pitchFamily="2" charset="2"/>
              </a:rPr>
              <a:t> hier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>
                <a:latin typeface="Arial" charset="0"/>
                <a:sym typeface="Wingdings" pitchFamily="2" charset="2"/>
              </a:rPr>
              <a:t>	</a:t>
            </a:r>
            <a:r>
              <a:rPr lang="de-DE" altLang="de-DE" sz="1100">
                <a:solidFill>
                  <a:srgbClr val="660033"/>
                </a:solidFill>
                <a:latin typeface="Arial" charset="0"/>
                <a:sym typeface="Wingdings" pitchFamily="2" charset="2"/>
              </a:rPr>
              <a:t>KU (Q1.2)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>
                <a:solidFill>
                  <a:srgbClr val="990000"/>
                </a:solidFill>
                <a:latin typeface="Arial" charset="0"/>
                <a:sym typeface="Wingdings" pitchFamily="2" charset="2"/>
              </a:rPr>
              <a:t>	</a:t>
            </a:r>
          </a:p>
        </p:txBody>
      </p:sp>
      <p:graphicFrame>
        <p:nvGraphicFramePr>
          <p:cNvPr id="152854" name="Group 278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53121" name="Group 545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53122" name="Rectangle 546"/>
          <p:cNvSpPr>
            <a:spLocks noChangeArrowheads="1"/>
          </p:cNvSpPr>
          <p:nvPr/>
        </p:nvSpPr>
        <p:spPr bwMode="auto">
          <a:xfrm>
            <a:off x="304800" y="4343400"/>
            <a:ext cx="2667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AutoNum type="arabicPeriod" startAt="8"/>
            </a:pPr>
            <a:r>
              <a:rPr lang="de-DE" altLang="de-DE" sz="1100" b="1">
                <a:latin typeface="Arial" charset="0"/>
                <a:sym typeface="Wingdings" pitchFamily="2" charset="2"/>
              </a:rPr>
              <a:t>P und S neu berechnen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 </a:t>
            </a:r>
            <a:r>
              <a:rPr lang="de-DE" altLang="de-DE" sz="1100">
                <a:latin typeface="Arial" charset="0"/>
                <a:sym typeface="Wingdings" pitchFamily="2" charset="2"/>
              </a:rPr>
              <a:t> hier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>
                <a:latin typeface="Arial" charset="0"/>
                <a:sym typeface="Wingdings" pitchFamily="2" charset="2"/>
              </a:rPr>
              <a:t>	P = 337 + </a:t>
            </a:r>
            <a:r>
              <a:rPr lang="de-DE" altLang="de-DE" sz="1100">
                <a:solidFill>
                  <a:srgbClr val="660033"/>
                </a:solidFill>
                <a:latin typeface="Arial" charset="0"/>
                <a:sym typeface="Wingdings" pitchFamily="2" charset="2"/>
              </a:rPr>
              <a:t>8</a:t>
            </a:r>
            <a:r>
              <a:rPr lang="de-DE" altLang="de-DE" sz="1100">
                <a:latin typeface="Arial" charset="0"/>
                <a:sym typeface="Wingdings" pitchFamily="2" charset="2"/>
              </a:rPr>
              <a:t> = 345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>
                <a:latin typeface="Arial" charset="0"/>
                <a:sym typeface="Wingdings" pitchFamily="2" charset="2"/>
              </a:rPr>
              <a:t>	S = 46 + 1 = 47</a:t>
            </a:r>
          </a:p>
        </p:txBody>
      </p:sp>
      <p:sp>
        <p:nvSpPr>
          <p:cNvPr id="153123" name="Rectangle 547"/>
          <p:cNvSpPr>
            <a:spLocks noChangeArrowheads="1"/>
          </p:cNvSpPr>
          <p:nvPr/>
        </p:nvSpPr>
        <p:spPr bwMode="auto">
          <a:xfrm>
            <a:off x="304800" y="5410200"/>
            <a:ext cx="2667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 typeface="Times New Roman" pitchFamily="18" charset="0"/>
              <a:buAutoNum type="arabicPeriod" startAt="9"/>
            </a:pPr>
            <a:r>
              <a:rPr lang="de-DE" altLang="de-DE" sz="1100" b="1">
                <a:latin typeface="Arial" charset="0"/>
                <a:sym typeface="Wingdings" pitchFamily="2" charset="2"/>
              </a:rPr>
              <a:t>Formel anwenden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b="1">
                <a:latin typeface="Arial" charset="0"/>
                <a:sym typeface="Wingdings" pitchFamily="2" charset="2"/>
              </a:rPr>
              <a:t>	EI = (P : S) x 40: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i="1">
                <a:latin typeface="Arial" charset="0"/>
                <a:sym typeface="Wingdings" pitchFamily="2" charset="2"/>
              </a:rPr>
              <a:t>	 </a:t>
            </a:r>
            <a:r>
              <a:rPr lang="de-DE" altLang="de-DE" sz="1100">
                <a:latin typeface="Arial" charset="0"/>
                <a:sym typeface="Wingdings" pitchFamily="2" charset="2"/>
              </a:rPr>
              <a:t> hier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>
                <a:latin typeface="Arial" charset="0"/>
                <a:sym typeface="Wingdings" pitchFamily="2" charset="2"/>
              </a:rPr>
              <a:t>	EI = (345 : 47) x 40 = 294</a:t>
            </a:r>
          </a:p>
        </p:txBody>
      </p:sp>
      <p:pic>
        <p:nvPicPr>
          <p:cNvPr id="146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122" grpId="0" autoUpdateAnimBg="0"/>
      <p:bldP spid="15312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15390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391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15363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10"/>
          <p:cNvSpPr txBox="1">
            <a:spLocks noChangeArrowheads="1"/>
          </p:cNvSpPr>
          <p:nvPr/>
        </p:nvSpPr>
        <p:spPr bwMode="auto">
          <a:xfrm>
            <a:off x="304800" y="981075"/>
            <a:ext cx="82994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Wann sollte man ein Fach nicht abwählen?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01638" y="1557338"/>
            <a:ext cx="78708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Wenn die Zahl der Grundkurse dadurch nicht ausreicht bzw.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Die Zahl der Gesamtstunden zu gering wird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(Pflicht: 30 bis 32 Grundkurse, mind. 102 Stunden, Schnitt 34 Wstd)</a:t>
            </a: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414338" y="2643188"/>
            <a:ext cx="6670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Wenn man durch Weiterführung eines Faches ein Defizit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ausmerzen kann. Beispiel: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2627313" y="3335338"/>
          <a:ext cx="6096000" cy="741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de-DE" sz="1800" dirty="0"/>
                        <a:t>Fach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Q1.1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Q1.2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Q2.1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Q2.2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de-DE" sz="1800" dirty="0"/>
                        <a:t>KU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de-DE" sz="1800" dirty="0"/>
                        <a:t>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414338" y="4292600"/>
            <a:ext cx="71834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Wenn man in einem Fach gute Noten hat und diese in die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Punkteberechnung für den Block I (Wahlbereich) eingebracht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werden können.</a:t>
            </a: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401638" y="5589588"/>
            <a:ext cx="4806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Wenn man Interesse an einem Fach hat.</a:t>
            </a:r>
          </a:p>
        </p:txBody>
      </p:sp>
      <p:pic>
        <p:nvPicPr>
          <p:cNvPr id="1538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/>
          </p:cNvGrpSpPr>
          <p:nvPr/>
        </p:nvGrpSpPr>
        <p:grpSpPr bwMode="auto">
          <a:xfrm>
            <a:off x="228600" y="6324600"/>
            <a:ext cx="8696325" cy="381000"/>
            <a:chOff x="144" y="3984"/>
            <a:chExt cx="5478" cy="240"/>
          </a:xfrm>
        </p:grpSpPr>
        <p:sp>
          <p:nvSpPr>
            <p:cNvPr id="16394" name="Line 4"/>
            <p:cNvSpPr>
              <a:spLocks noChangeShapeType="1"/>
            </p:cNvSpPr>
            <p:nvPr/>
          </p:nvSpPr>
          <p:spPr bwMode="auto">
            <a:xfrm>
              <a:off x="144" y="3984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395" name="Rectangle 5"/>
            <p:cNvSpPr>
              <a:spLocks noChangeArrowheads="1"/>
            </p:cNvSpPr>
            <p:nvPr/>
          </p:nvSpPr>
          <p:spPr bwMode="auto">
            <a:xfrm>
              <a:off x="144" y="4032"/>
              <a:ext cx="54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								 </a:t>
              </a:r>
            </a:p>
          </p:txBody>
        </p:sp>
      </p:grpSp>
      <p:grpSp>
        <p:nvGrpSpPr>
          <p:cNvPr id="16387" name="Group 9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16392" name="Line 10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393" name="Rectangle 11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pic>
        <p:nvPicPr>
          <p:cNvPr id="16388" name="Picture 12" descr="smide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12954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14"/>
          <p:cNvSpPr txBox="1">
            <a:spLocks noChangeArrowheads="1"/>
          </p:cNvSpPr>
          <p:nvPr/>
        </p:nvSpPr>
        <p:spPr bwMode="auto">
          <a:xfrm>
            <a:off x="2989263" y="1419225"/>
            <a:ext cx="58515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latin typeface="Arial" charset="0"/>
              </a:rPr>
              <a:t>Bitte</a:t>
            </a:r>
            <a:r>
              <a:rPr lang="en-US" altLang="de-DE" sz="2000" dirty="0">
                <a:latin typeface="Arial" charset="0"/>
              </a:rPr>
              <a:t> </a:t>
            </a:r>
            <a:r>
              <a:rPr lang="en-US" altLang="de-DE" sz="2000" dirty="0" err="1">
                <a:latin typeface="Arial" charset="0"/>
              </a:rPr>
              <a:t>beachten</a:t>
            </a:r>
            <a:r>
              <a:rPr lang="en-US" altLang="de-DE" sz="2000" dirty="0">
                <a:latin typeface="Arial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latin typeface="Arial" charset="0"/>
              </a:rPr>
              <a:t>Abwahlen</a:t>
            </a:r>
            <a:r>
              <a:rPr lang="en-US" altLang="de-DE" sz="2000" dirty="0">
                <a:latin typeface="Arial" charset="0"/>
              </a:rPr>
              <a:t> bis </a:t>
            </a:r>
            <a:r>
              <a:rPr lang="en-US" altLang="de-DE" sz="2000" dirty="0" err="1">
                <a:latin typeface="Arial" charset="0"/>
              </a:rPr>
              <a:t>zum</a:t>
            </a:r>
            <a:r>
              <a:rPr lang="en-US" altLang="de-DE" sz="2000" dirty="0">
                <a:latin typeface="Arial" charset="0"/>
              </a:rPr>
              <a:t> 01.06.2022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Arial" charset="0"/>
              </a:rPr>
              <a:t>(</a:t>
            </a:r>
            <a:r>
              <a:rPr lang="en-US" altLang="de-DE" sz="2000" b="1" dirty="0" err="1">
                <a:latin typeface="Arial" charset="0"/>
              </a:rPr>
              <a:t>Für</a:t>
            </a:r>
            <a:r>
              <a:rPr lang="en-US" altLang="de-DE" sz="2000" b="1" dirty="0">
                <a:latin typeface="Arial" charset="0"/>
              </a:rPr>
              <a:t> </a:t>
            </a:r>
            <a:r>
              <a:rPr lang="en-US" altLang="de-DE" sz="2000" b="1" dirty="0" err="1">
                <a:latin typeface="Arial" charset="0"/>
              </a:rPr>
              <a:t>Schüler</a:t>
            </a:r>
            <a:r>
              <a:rPr lang="en-US" altLang="de-DE" sz="2000" b="1" dirty="0">
                <a:latin typeface="Arial" charset="0"/>
              </a:rPr>
              <a:t> </a:t>
            </a:r>
            <a:r>
              <a:rPr lang="en-US" altLang="de-DE" sz="2000" b="1" dirty="0" err="1">
                <a:latin typeface="Arial" charset="0"/>
              </a:rPr>
              <a:t>mit</a:t>
            </a:r>
            <a:r>
              <a:rPr lang="en-US" altLang="de-DE" sz="2000" b="1" dirty="0">
                <a:latin typeface="Arial" charset="0"/>
              </a:rPr>
              <a:t> </a:t>
            </a:r>
            <a:r>
              <a:rPr lang="en-US" altLang="de-DE" sz="2000" b="1" dirty="0" err="1">
                <a:latin typeface="Arial" charset="0"/>
              </a:rPr>
              <a:t>mehreren</a:t>
            </a:r>
            <a:r>
              <a:rPr lang="en-US" altLang="de-DE" sz="2000" b="1" dirty="0">
                <a:latin typeface="Arial" charset="0"/>
              </a:rPr>
              <a:t> </a:t>
            </a:r>
            <a:r>
              <a:rPr lang="en-US" altLang="de-DE" sz="2000" b="1" dirty="0" err="1">
                <a:latin typeface="Arial" charset="0"/>
              </a:rPr>
              <a:t>Defiziten</a:t>
            </a:r>
            <a:r>
              <a:rPr lang="en-US" altLang="de-DE" sz="2000" b="1" dirty="0">
                <a:latin typeface="Arial" charset="0"/>
              </a:rPr>
              <a:t> </a:t>
            </a:r>
            <a:r>
              <a:rPr lang="en-US" altLang="de-DE" sz="2000" b="1" dirty="0" err="1">
                <a:latin typeface="Arial" charset="0"/>
              </a:rPr>
              <a:t>ist</a:t>
            </a:r>
            <a:r>
              <a:rPr lang="en-US" altLang="de-DE" sz="2000" b="1" dirty="0">
                <a:latin typeface="Arial" charset="0"/>
              </a:rPr>
              <a:t> </a:t>
            </a:r>
            <a:r>
              <a:rPr lang="en-US" altLang="de-DE" sz="2000" b="1" dirty="0" err="1">
                <a:latin typeface="Arial" charset="0"/>
              </a:rPr>
              <a:t>ein</a:t>
            </a:r>
            <a:endParaRPr lang="en-US" altLang="de-DE" sz="2000" b="1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 err="1">
                <a:latin typeface="Arial" charset="0"/>
              </a:rPr>
              <a:t>Beratungsgespräch</a:t>
            </a:r>
            <a:r>
              <a:rPr lang="en-US" altLang="de-DE" sz="2000" b="1" dirty="0">
                <a:latin typeface="Arial" charset="0"/>
              </a:rPr>
              <a:t> </a:t>
            </a:r>
            <a:r>
              <a:rPr lang="en-US" altLang="de-DE" sz="2000" b="1" dirty="0" err="1">
                <a:latin typeface="Arial" charset="0"/>
              </a:rPr>
              <a:t>vor</a:t>
            </a:r>
            <a:r>
              <a:rPr lang="en-US" altLang="de-DE" sz="2000" b="1" dirty="0">
                <a:latin typeface="Arial" charset="0"/>
              </a:rPr>
              <a:t> der </a:t>
            </a:r>
            <a:r>
              <a:rPr lang="en-US" altLang="de-DE" sz="2000" b="1" dirty="0" err="1">
                <a:latin typeface="Arial" charset="0"/>
              </a:rPr>
              <a:t>Abwahl</a:t>
            </a:r>
            <a:r>
              <a:rPr lang="en-US" altLang="de-DE" sz="2000" b="1" dirty="0">
                <a:latin typeface="Arial" charset="0"/>
              </a:rPr>
              <a:t> </a:t>
            </a:r>
            <a:r>
              <a:rPr lang="en-US" altLang="de-DE" sz="2000" b="1" dirty="0" err="1">
                <a:latin typeface="Arial" charset="0"/>
              </a:rPr>
              <a:t>Pflicht</a:t>
            </a:r>
            <a:r>
              <a:rPr lang="en-US" altLang="de-DE" sz="2000" b="1" dirty="0">
                <a:latin typeface="Arial" charset="0"/>
              </a:rPr>
              <a:t>!!!)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 err="1">
                <a:latin typeface="Arial" charset="0"/>
              </a:rPr>
              <a:t>Festlegen</a:t>
            </a:r>
            <a:r>
              <a:rPr lang="en-US" altLang="de-DE" sz="2000" dirty="0">
                <a:latin typeface="Arial" charset="0"/>
              </a:rPr>
              <a:t> des 3. und 4. </a:t>
            </a:r>
            <a:r>
              <a:rPr lang="en-US" altLang="de-DE" sz="2000" dirty="0" err="1">
                <a:latin typeface="Arial" charset="0"/>
              </a:rPr>
              <a:t>Abiturfaches</a:t>
            </a:r>
            <a:endParaRPr lang="en-US" altLang="de-DE" sz="2000" dirty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latin typeface="Arial" charset="0"/>
              </a:rPr>
              <a:t>in den </a:t>
            </a:r>
            <a:r>
              <a:rPr lang="en-US" altLang="de-DE" sz="2000" dirty="0" err="1">
                <a:latin typeface="Arial" charset="0"/>
              </a:rPr>
              <a:t>ersten</a:t>
            </a:r>
            <a:r>
              <a:rPr lang="en-US" altLang="de-DE" sz="2000" dirty="0">
                <a:latin typeface="Arial" charset="0"/>
              </a:rPr>
              <a:t> </a:t>
            </a:r>
            <a:r>
              <a:rPr lang="en-US" altLang="de-DE" sz="2000" dirty="0" err="1">
                <a:latin typeface="Arial" charset="0"/>
              </a:rPr>
              <a:t>drei</a:t>
            </a:r>
            <a:r>
              <a:rPr lang="en-US" altLang="de-DE" sz="2000" dirty="0">
                <a:latin typeface="Arial" charset="0"/>
              </a:rPr>
              <a:t> </a:t>
            </a:r>
            <a:r>
              <a:rPr lang="en-US" altLang="de-DE" sz="2000" dirty="0" err="1">
                <a:latin typeface="Arial" charset="0"/>
              </a:rPr>
              <a:t>Wochen</a:t>
            </a:r>
            <a:r>
              <a:rPr lang="en-US" altLang="de-DE" sz="2000" dirty="0">
                <a:latin typeface="Arial" charset="0"/>
              </a:rPr>
              <a:t> des </a:t>
            </a:r>
            <a:r>
              <a:rPr lang="en-US" altLang="de-DE" sz="2000" dirty="0" err="1">
                <a:latin typeface="Arial" charset="0"/>
              </a:rPr>
              <a:t>neuen</a:t>
            </a:r>
            <a:r>
              <a:rPr lang="en-US" altLang="de-DE" sz="2000" dirty="0">
                <a:latin typeface="Arial" charset="0"/>
              </a:rPr>
              <a:t> </a:t>
            </a:r>
            <a:r>
              <a:rPr lang="en-US" altLang="de-DE" sz="2000" dirty="0" err="1">
                <a:latin typeface="Arial" charset="0"/>
              </a:rPr>
              <a:t>Schuljahres</a:t>
            </a:r>
            <a:endParaRPr lang="en-US" altLang="de-DE" sz="2000" dirty="0">
              <a:latin typeface="Arial" charset="0"/>
            </a:endParaRPr>
          </a:p>
        </p:txBody>
      </p:sp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381000" y="533400"/>
            <a:ext cx="8534400" cy="6096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9" name="Rechteck 19"/>
          <p:cNvSpPr>
            <a:spLocks noChangeArrowheads="1"/>
          </p:cNvSpPr>
          <p:nvPr/>
        </p:nvSpPr>
        <p:spPr bwMode="auto">
          <a:xfrm>
            <a:off x="239713" y="1220788"/>
            <a:ext cx="4270375" cy="4632325"/>
          </a:xfrm>
          <a:prstGeom prst="rect">
            <a:avLst/>
          </a:prstGeom>
          <a:solidFill>
            <a:srgbClr val="58CCD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381000" y="5334000"/>
            <a:ext cx="853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101" name="Group 12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4124" name="Line 13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25" name="Rectangle 14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000000"/>
                  </a:solidFill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49238" y="776288"/>
            <a:ext cx="88947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b="1" u="sng">
                <a:solidFill>
                  <a:srgbClr val="000000"/>
                </a:solidFill>
                <a:latin typeface="Arial" charset="0"/>
              </a:rPr>
              <a:t>Die neun Pflichtkurse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>
                <a:solidFill>
                  <a:srgbClr val="000000"/>
                </a:solidFill>
                <a:latin typeface="Arial" charset="0"/>
              </a:rPr>
              <a:t>	</a:t>
            </a:r>
          </a:p>
        </p:txBody>
      </p:sp>
      <p:sp>
        <p:nvSpPr>
          <p:cNvPr id="4103" name="Rechteck 20"/>
          <p:cNvSpPr>
            <a:spLocks noChangeArrowheads="1"/>
          </p:cNvSpPr>
          <p:nvPr/>
        </p:nvSpPr>
        <p:spPr bwMode="auto">
          <a:xfrm>
            <a:off x="4510088" y="1220788"/>
            <a:ext cx="4405312" cy="4632325"/>
          </a:xfrm>
          <a:prstGeom prst="rect">
            <a:avLst/>
          </a:prstGeom>
          <a:solidFill>
            <a:srgbClr val="5D2B83">
              <a:alpha val="63136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2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104" name="Gerade Verbindung 4"/>
          <p:cNvCxnSpPr>
            <a:cxnSpLocks noChangeShapeType="1"/>
            <a:stCxn id="4103" idx="0"/>
            <a:endCxn id="4103" idx="2"/>
          </p:cNvCxnSpPr>
          <p:nvPr/>
        </p:nvCxnSpPr>
        <p:spPr bwMode="auto">
          <a:xfrm>
            <a:off x="6711950" y="1220788"/>
            <a:ext cx="0" cy="46323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5" name="Gerade Verbindung 6"/>
          <p:cNvCxnSpPr>
            <a:cxnSpLocks noChangeShapeType="1"/>
          </p:cNvCxnSpPr>
          <p:nvPr/>
        </p:nvCxnSpPr>
        <p:spPr bwMode="auto">
          <a:xfrm>
            <a:off x="239713" y="1557338"/>
            <a:ext cx="86756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Textfeld 7"/>
          <p:cNvSpPr txBox="1">
            <a:spLocks noChangeArrowheads="1"/>
          </p:cNvSpPr>
          <p:nvPr/>
        </p:nvSpPr>
        <p:spPr bwMode="auto">
          <a:xfrm>
            <a:off x="2195513" y="1174750"/>
            <a:ext cx="57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00"/>
                </a:solidFill>
                <a:latin typeface="Arial" charset="0"/>
              </a:rPr>
              <a:t>EF</a:t>
            </a:r>
          </a:p>
        </p:txBody>
      </p:sp>
      <p:sp>
        <p:nvSpPr>
          <p:cNvPr id="4107" name="Textfeld 8"/>
          <p:cNvSpPr txBox="1">
            <a:spLocks noChangeArrowheads="1"/>
          </p:cNvSpPr>
          <p:nvPr/>
        </p:nvSpPr>
        <p:spPr bwMode="auto">
          <a:xfrm>
            <a:off x="5410200" y="1196975"/>
            <a:ext cx="595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00"/>
                </a:solidFill>
                <a:latin typeface="Arial" charset="0"/>
              </a:rPr>
              <a:t>Q1</a:t>
            </a:r>
          </a:p>
        </p:txBody>
      </p:sp>
      <p:sp>
        <p:nvSpPr>
          <p:cNvPr id="4108" name="Textfeld 27"/>
          <p:cNvSpPr txBox="1">
            <a:spLocks noChangeArrowheads="1"/>
          </p:cNvSpPr>
          <p:nvPr/>
        </p:nvSpPr>
        <p:spPr bwMode="auto">
          <a:xfrm>
            <a:off x="7480300" y="1181100"/>
            <a:ext cx="59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0000"/>
                </a:solidFill>
                <a:latin typeface="Arial" charset="0"/>
              </a:rPr>
              <a:t>Q2</a:t>
            </a:r>
          </a:p>
        </p:txBody>
      </p:sp>
      <p:sp>
        <p:nvSpPr>
          <p:cNvPr id="4109" name="Pfeil nach rechts 14"/>
          <p:cNvSpPr>
            <a:spLocks noChangeArrowheads="1"/>
          </p:cNvSpPr>
          <p:nvPr/>
        </p:nvSpPr>
        <p:spPr bwMode="auto">
          <a:xfrm>
            <a:off x="239713" y="1568450"/>
            <a:ext cx="8675687" cy="504825"/>
          </a:xfrm>
          <a:prstGeom prst="rightArrow">
            <a:avLst>
              <a:gd name="adj1" fmla="val 50000"/>
              <a:gd name="adj2" fmla="val 49886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1. Deutsch</a:t>
            </a:r>
          </a:p>
        </p:txBody>
      </p:sp>
      <p:sp>
        <p:nvSpPr>
          <p:cNvPr id="4110" name="Pfeil nach rechts 34"/>
          <p:cNvSpPr>
            <a:spLocks noChangeArrowheads="1"/>
          </p:cNvSpPr>
          <p:nvPr/>
        </p:nvSpPr>
        <p:spPr bwMode="auto">
          <a:xfrm>
            <a:off x="249238" y="1938338"/>
            <a:ext cx="4260850" cy="503237"/>
          </a:xfrm>
          <a:prstGeom prst="rightArrow">
            <a:avLst>
              <a:gd name="adj1" fmla="val 50000"/>
              <a:gd name="adj2" fmla="val 50096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2. Fremdsprache aus Sek I (Englisch oder Französisch)</a:t>
            </a:r>
          </a:p>
        </p:txBody>
      </p:sp>
      <p:sp>
        <p:nvSpPr>
          <p:cNvPr id="4111" name="Pfeil nach rechts 35"/>
          <p:cNvSpPr>
            <a:spLocks noChangeArrowheads="1"/>
          </p:cNvSpPr>
          <p:nvPr/>
        </p:nvSpPr>
        <p:spPr bwMode="auto">
          <a:xfrm>
            <a:off x="249238" y="2254250"/>
            <a:ext cx="6462712" cy="503238"/>
          </a:xfrm>
          <a:prstGeom prst="rightArrow">
            <a:avLst>
              <a:gd name="adj1" fmla="val 50000"/>
              <a:gd name="adj2" fmla="val 50061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3. Kunst oder Musik</a:t>
            </a:r>
          </a:p>
        </p:txBody>
      </p:sp>
      <p:sp>
        <p:nvSpPr>
          <p:cNvPr id="4112" name="Pfeil nach rechts 36"/>
          <p:cNvSpPr>
            <a:spLocks noChangeArrowheads="1"/>
          </p:cNvSpPr>
          <p:nvPr/>
        </p:nvSpPr>
        <p:spPr bwMode="auto">
          <a:xfrm>
            <a:off x="4510088" y="2505075"/>
            <a:ext cx="2201862" cy="504825"/>
          </a:xfrm>
          <a:prstGeom prst="rightArrow">
            <a:avLst>
              <a:gd name="adj1" fmla="val 50000"/>
              <a:gd name="adj2" fmla="val 49896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oder VP, IP, LI</a:t>
            </a:r>
          </a:p>
        </p:txBody>
      </p:sp>
      <p:sp>
        <p:nvSpPr>
          <p:cNvPr id="4113" name="Pfeil nach rechts 37"/>
          <p:cNvSpPr>
            <a:spLocks noChangeArrowheads="1"/>
          </p:cNvSpPr>
          <p:nvPr/>
        </p:nvSpPr>
        <p:spPr bwMode="auto">
          <a:xfrm>
            <a:off x="249238" y="2865438"/>
            <a:ext cx="8653462" cy="503237"/>
          </a:xfrm>
          <a:prstGeom prst="rightArrow">
            <a:avLst>
              <a:gd name="adj1" fmla="val 50000"/>
              <a:gd name="adj2" fmla="val 50074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4. Eine Gesellschaftswissenschaft (GE, SW, EK, PA, PL)</a:t>
            </a:r>
          </a:p>
        </p:txBody>
      </p:sp>
      <p:sp>
        <p:nvSpPr>
          <p:cNvPr id="4114" name="Pfeil nach rechts 38"/>
          <p:cNvSpPr>
            <a:spLocks noChangeArrowheads="1"/>
          </p:cNvSpPr>
          <p:nvPr/>
        </p:nvSpPr>
        <p:spPr bwMode="auto">
          <a:xfrm>
            <a:off x="6711950" y="3116263"/>
            <a:ext cx="2190750" cy="504825"/>
          </a:xfrm>
          <a:prstGeom prst="rightArrow">
            <a:avLst>
              <a:gd name="adj1" fmla="val 50000"/>
              <a:gd name="adj2" fmla="val 49946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GE-ZK, SW-ZK</a:t>
            </a:r>
          </a:p>
        </p:txBody>
      </p:sp>
      <p:sp>
        <p:nvSpPr>
          <p:cNvPr id="4115" name="Pfeil nach rechts 39"/>
          <p:cNvSpPr>
            <a:spLocks noChangeArrowheads="1"/>
          </p:cNvSpPr>
          <p:nvPr/>
        </p:nvSpPr>
        <p:spPr bwMode="auto">
          <a:xfrm>
            <a:off x="249238" y="3560763"/>
            <a:ext cx="8653462" cy="503237"/>
          </a:xfrm>
          <a:prstGeom prst="rightArrow">
            <a:avLst>
              <a:gd name="adj1" fmla="val 50000"/>
              <a:gd name="adj2" fmla="val 50074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5. Mathematik</a:t>
            </a:r>
          </a:p>
        </p:txBody>
      </p:sp>
      <p:sp>
        <p:nvSpPr>
          <p:cNvPr id="4116" name="Pfeil nach rechts 40"/>
          <p:cNvSpPr>
            <a:spLocks noChangeArrowheads="1"/>
          </p:cNvSpPr>
          <p:nvPr/>
        </p:nvSpPr>
        <p:spPr bwMode="auto">
          <a:xfrm>
            <a:off x="249238" y="3963988"/>
            <a:ext cx="8653462" cy="504825"/>
          </a:xfrm>
          <a:prstGeom prst="rightArrow">
            <a:avLst>
              <a:gd name="adj1" fmla="val 50000"/>
              <a:gd name="adj2" fmla="val 49917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6. Klassische Naturwissenschaft (Biologie, Physik oder Chemie)</a:t>
            </a:r>
          </a:p>
        </p:txBody>
      </p:sp>
      <p:sp>
        <p:nvSpPr>
          <p:cNvPr id="42" name="Pfeil nach rechts 41"/>
          <p:cNvSpPr/>
          <p:nvPr/>
        </p:nvSpPr>
        <p:spPr bwMode="auto">
          <a:xfrm>
            <a:off x="249238" y="4365625"/>
            <a:ext cx="6462712" cy="503238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200" dirty="0">
                <a:solidFill>
                  <a:srgbClr val="000000"/>
                </a:solidFill>
              </a:rPr>
              <a:t>7. Religion oder ersatzweise Philosophie</a:t>
            </a:r>
          </a:p>
        </p:txBody>
      </p:sp>
      <p:sp>
        <p:nvSpPr>
          <p:cNvPr id="43" name="Pfeil nach rechts 42"/>
          <p:cNvSpPr/>
          <p:nvPr/>
        </p:nvSpPr>
        <p:spPr bwMode="auto">
          <a:xfrm>
            <a:off x="249238" y="4768850"/>
            <a:ext cx="8653462" cy="504825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de-DE" sz="1200" dirty="0">
                <a:solidFill>
                  <a:srgbClr val="000000"/>
                </a:solidFill>
              </a:rPr>
              <a:t>8. Sport</a:t>
            </a:r>
          </a:p>
        </p:txBody>
      </p:sp>
      <p:sp>
        <p:nvSpPr>
          <p:cNvPr id="45" name="Pfeil nach rechts 44"/>
          <p:cNvSpPr/>
          <p:nvPr/>
        </p:nvSpPr>
        <p:spPr bwMode="auto">
          <a:xfrm>
            <a:off x="249461" y="5021560"/>
            <a:ext cx="8675464" cy="1026023"/>
          </a:xfrm>
          <a:prstGeom prst="rightArrow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50800" dir="5400000" algn="ctr" rotWithShape="0">
              <a:srgbClr val="00B0F0"/>
            </a:outerShdw>
          </a:effectLst>
        </p:spPr>
        <p:txBody>
          <a:bodyPr/>
          <a:lstStyle/>
          <a:p>
            <a:pPr>
              <a:defRPr/>
            </a:pPr>
            <a:r>
              <a:rPr lang="de-DE" sz="1200" dirty="0">
                <a:solidFill>
                  <a:srgbClr val="000000"/>
                </a:solidFill>
              </a:rPr>
              <a:t>9. Eine zweite Naturwissenschaft (auch </a:t>
            </a:r>
            <a:r>
              <a:rPr lang="de-DE" sz="1200" dirty="0" err="1">
                <a:solidFill>
                  <a:srgbClr val="000000"/>
                </a:solidFill>
              </a:rPr>
              <a:t>El</a:t>
            </a:r>
            <a:r>
              <a:rPr lang="de-DE" sz="1200" dirty="0">
                <a:solidFill>
                  <a:srgbClr val="000000"/>
                </a:solidFill>
              </a:rPr>
              <a:t>, IF möglich) oder eine zweite Fremdsprache.</a:t>
            </a:r>
          </a:p>
          <a:p>
            <a:pPr>
              <a:defRPr/>
            </a:pPr>
            <a:r>
              <a:rPr lang="de-DE" sz="1200" dirty="0">
                <a:solidFill>
                  <a:srgbClr val="000000"/>
                </a:solidFill>
              </a:rPr>
              <a:t>    </a:t>
            </a:r>
            <a:r>
              <a:rPr lang="de-DE" sz="1200" b="1" dirty="0">
                <a:solidFill>
                  <a:srgbClr val="000000"/>
                </a:solidFill>
              </a:rPr>
              <a:t>Wichtig: </a:t>
            </a:r>
            <a:r>
              <a:rPr lang="de-DE" sz="1200" dirty="0">
                <a:solidFill>
                  <a:srgbClr val="000000"/>
                </a:solidFill>
              </a:rPr>
              <a:t>Wer in der Sek I nur eine Fremdsprache gelernt hat, muss eine neue </a:t>
            </a:r>
            <a:r>
              <a:rPr lang="de-DE" sz="1200" dirty="0" err="1">
                <a:solidFill>
                  <a:srgbClr val="000000"/>
                </a:solidFill>
              </a:rPr>
              <a:t>Fremdspr</a:t>
            </a:r>
            <a:r>
              <a:rPr lang="de-DE" sz="1200" dirty="0">
                <a:solidFill>
                  <a:srgbClr val="000000"/>
                </a:solidFill>
              </a:rPr>
              <a:t>. bis zum Abitur belegen.</a:t>
            </a:r>
          </a:p>
        </p:txBody>
      </p:sp>
      <p:sp>
        <p:nvSpPr>
          <p:cNvPr id="4122" name="Pfeil nach rechts 46"/>
          <p:cNvSpPr>
            <a:spLocks noChangeArrowheads="1"/>
          </p:cNvSpPr>
          <p:nvPr/>
        </p:nvSpPr>
        <p:spPr bwMode="auto">
          <a:xfrm>
            <a:off x="4510088" y="1954213"/>
            <a:ext cx="4392612" cy="504825"/>
          </a:xfrm>
          <a:prstGeom prst="rightArrow">
            <a:avLst>
              <a:gd name="adj1" fmla="val 50000"/>
              <a:gd name="adj2" fmla="val 49911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Eine Fremdsprache (Engl., Franz., Latein, Spanisch)</a:t>
            </a:r>
          </a:p>
        </p:txBody>
      </p:sp>
      <p:pic>
        <p:nvPicPr>
          <p:cNvPr id="4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0F0">
            <a:alpha val="6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5131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2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228600" y="838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Was kann man abwählen?</a:t>
            </a:r>
            <a:endParaRPr lang="de-DE" altLang="de-DE" sz="2000">
              <a:latin typeface="Arial" charset="0"/>
              <a:cs typeface="Times New Roman" pitchFamily="18" charset="0"/>
            </a:endParaRPr>
          </a:p>
        </p:txBody>
      </p:sp>
      <p:pic>
        <p:nvPicPr>
          <p:cNvPr id="5124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304800" y="1419225"/>
            <a:ext cx="2032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Kunst, Musik</a:t>
            </a:r>
            <a:r>
              <a:rPr lang="de-DE" altLang="de-DE" sz="1800">
                <a:latin typeface="Arial" charset="0"/>
              </a:rPr>
              <a:t>	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31788" y="1974850"/>
            <a:ext cx="76549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Religion,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Philosophie (wenn noch eine andere durchgängige Gesellschafts-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wissenschaft übrig bleibt)</a:t>
            </a:r>
            <a:r>
              <a:rPr lang="de-DE" altLang="de-DE" sz="1800">
                <a:latin typeface="Arial" charset="0"/>
              </a:rPr>
              <a:t>	</a:t>
            </a: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331788" y="3062288"/>
            <a:ext cx="7185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überzählige Gesellschaftswissenschaften (eine durchgängige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ist Pflicht)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55600" y="3795713"/>
            <a:ext cx="8807450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eine Naturwissenschaft, wenn</a:t>
            </a:r>
          </a:p>
          <a:p>
            <a:pPr marL="342900" indent="-342900">
              <a:buFontTx/>
              <a:buChar char="-"/>
              <a:defRPr/>
            </a:pPr>
            <a:r>
              <a:rPr lang="de-DE" sz="2000" dirty="0">
                <a:cs typeface="+mn-cs"/>
              </a:rPr>
              <a:t>sie beim </a:t>
            </a:r>
            <a:r>
              <a:rPr lang="de-DE" sz="2000" dirty="0" err="1">
                <a:cs typeface="+mn-cs"/>
              </a:rPr>
              <a:t>naturw</a:t>
            </a:r>
            <a:r>
              <a:rPr lang="de-DE" sz="2000" dirty="0">
                <a:cs typeface="+mn-cs"/>
              </a:rPr>
              <a:t>. Schwerpunkt die 3. ist</a:t>
            </a:r>
          </a:p>
          <a:p>
            <a:pPr marL="342900" indent="-342900">
              <a:buFontTx/>
              <a:buChar char="-"/>
              <a:defRPr/>
            </a:pPr>
            <a:r>
              <a:rPr lang="de-DE" sz="2000" dirty="0">
                <a:cs typeface="+mn-cs"/>
              </a:rPr>
              <a:t>ein sprachlicher Schwerpunkt vorliegt (d. h. beide Sprachen sind schriftl.)</a:t>
            </a:r>
          </a:p>
          <a:p>
            <a:pPr marL="342900" indent="-342900">
              <a:buFontTx/>
              <a:buChar char="-"/>
              <a:defRPr/>
            </a:pPr>
            <a:r>
              <a:rPr lang="de-DE" sz="2000" dirty="0">
                <a:cs typeface="+mn-cs"/>
              </a:rPr>
              <a:t>eine klassische Naturwissenschaft übrig bleibt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01638" y="5119688"/>
            <a:ext cx="7223125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000" dirty="0">
                <a:cs typeface="+mn-cs"/>
              </a:rPr>
              <a:t>eine Sprache, wenn</a:t>
            </a:r>
          </a:p>
          <a:p>
            <a:pPr marL="342900" indent="-342900">
              <a:buFontTx/>
              <a:buChar char="-"/>
              <a:defRPr/>
            </a:pPr>
            <a:r>
              <a:rPr lang="de-DE" sz="2000" dirty="0">
                <a:cs typeface="+mn-cs"/>
              </a:rPr>
              <a:t>sie beim </a:t>
            </a:r>
            <a:r>
              <a:rPr lang="de-DE" sz="2000" dirty="0" err="1">
                <a:cs typeface="+mn-cs"/>
              </a:rPr>
              <a:t>sprachl</a:t>
            </a:r>
            <a:r>
              <a:rPr lang="de-DE" sz="2000" dirty="0">
                <a:cs typeface="+mn-cs"/>
              </a:rPr>
              <a:t>. Schwerpunkt die 3. ist</a:t>
            </a:r>
          </a:p>
          <a:p>
            <a:pPr marL="342900" indent="-342900">
              <a:buFontTx/>
              <a:buChar char="-"/>
              <a:defRPr/>
            </a:pPr>
            <a:r>
              <a:rPr lang="de-DE" sz="2000" dirty="0">
                <a:cs typeface="+mn-cs"/>
              </a:rPr>
              <a:t>ein </a:t>
            </a:r>
            <a:r>
              <a:rPr lang="de-DE" sz="2000" dirty="0" err="1">
                <a:cs typeface="+mn-cs"/>
              </a:rPr>
              <a:t>naturw</a:t>
            </a:r>
            <a:r>
              <a:rPr lang="de-DE" sz="2000" dirty="0">
                <a:cs typeface="+mn-cs"/>
              </a:rPr>
              <a:t>. Schwerpunkt vorliegt (d. h. eine NW ist schriftl.)</a:t>
            </a:r>
          </a:p>
          <a:p>
            <a:pPr marL="342900" indent="-342900">
              <a:buFontTx/>
              <a:buChar char="-"/>
              <a:defRPr/>
            </a:pPr>
            <a:r>
              <a:rPr lang="de-DE" sz="2000" dirty="0">
                <a:cs typeface="+mn-cs"/>
              </a:rPr>
              <a:t>eine Sprache übrig bleibt</a:t>
            </a:r>
          </a:p>
        </p:txBody>
      </p:sp>
      <p:pic>
        <p:nvPicPr>
          <p:cNvPr id="51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8" grpId="0"/>
      <p:bldP spid="2" grpId="0"/>
      <p:bldP spid="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0F0">
            <a:alpha val="6196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6157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6158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228600" y="838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Was sollte man abwählen?</a:t>
            </a:r>
            <a:endParaRPr lang="de-DE" altLang="de-DE" sz="2000">
              <a:latin typeface="Arial" charset="0"/>
              <a:cs typeface="Times New Roman" pitchFamily="18" charset="0"/>
            </a:endParaRPr>
          </a:p>
        </p:txBody>
      </p:sp>
      <p:pic>
        <p:nvPicPr>
          <p:cNvPr id="6148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17"/>
          <p:cNvSpPr txBox="1">
            <a:spLocks noChangeArrowheads="1"/>
          </p:cNvSpPr>
          <p:nvPr/>
        </p:nvSpPr>
        <p:spPr bwMode="auto">
          <a:xfrm>
            <a:off x="322263" y="1700213"/>
            <a:ext cx="66484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LI, VP, IP (hier kann man nur zwei Kurse einbringen)</a:t>
            </a:r>
            <a:r>
              <a:rPr lang="de-DE" altLang="de-DE" sz="1800">
                <a:latin typeface="Arial" charset="0"/>
              </a:rPr>
              <a:t>	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336550" y="4567238"/>
            <a:ext cx="55435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 u="sng">
                <a:latin typeface="Arial" charset="0"/>
              </a:rPr>
              <a:t>Grundsätzliche Voraussetzung beim Abwählen:</a:t>
            </a:r>
            <a:endParaRPr lang="de-DE" altLang="de-DE" sz="1800" u="sng">
              <a:latin typeface="Arial" charset="0"/>
            </a:endParaRPr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336550" y="4973638"/>
            <a:ext cx="7224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Es bleiben 30 bis 32 Grundkurse der Qualifikationsphase übrig</a:t>
            </a:r>
          </a:p>
        </p:txBody>
      </p: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333375" y="5373688"/>
            <a:ext cx="6011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Es bleiben 102 Stunden der Gesamtlaufbahn übrig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22263" y="23495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Was wird automatisch angewählt (kein Gang in 208 nötig!)?</a:t>
            </a:r>
            <a:endParaRPr lang="de-DE" altLang="de-DE" sz="2000">
              <a:latin typeface="Arial" charset="0"/>
              <a:cs typeface="Times New Roman" pitchFamily="18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401638" y="3213100"/>
            <a:ext cx="57261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Geschichte Zusatzkurs, Sowi  Zusatzkurs</a:t>
            </a:r>
            <a:r>
              <a:rPr lang="de-DE" altLang="de-DE" sz="1800">
                <a:latin typeface="Arial" charset="0"/>
              </a:rPr>
              <a:t>	</a:t>
            </a:r>
          </a:p>
        </p:txBody>
      </p:sp>
      <p:pic>
        <p:nvPicPr>
          <p:cNvPr id="615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342900" y="5773738"/>
            <a:ext cx="7289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Es bleiben im Schnitt 34 Wochenstunden in der Q-Phase übrig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8" grpId="0"/>
      <p:bldP spid="2" grpId="0"/>
      <p:bldP spid="3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D0F0">
            <a:alpha val="6156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3"/>
          <p:cNvSpPr>
            <a:spLocks noChangeShapeType="1"/>
          </p:cNvSpPr>
          <p:nvPr/>
        </p:nvSpPr>
        <p:spPr bwMode="auto">
          <a:xfrm>
            <a:off x="228600" y="47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7171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7180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228600" y="838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Festlegung des 3. und 4. Abiturfaches</a:t>
            </a:r>
            <a:endParaRPr lang="de-DE" altLang="de-DE" sz="2000">
              <a:latin typeface="Arial" charset="0"/>
              <a:cs typeface="Times New Roman" pitchFamily="18" charset="0"/>
            </a:endParaRPr>
          </a:p>
        </p:txBody>
      </p:sp>
      <p:pic>
        <p:nvPicPr>
          <p:cNvPr id="7173" name="Picture 14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16"/>
          <p:cNvSpPr txBox="1">
            <a:spLocks noChangeArrowheads="1"/>
          </p:cNvSpPr>
          <p:nvPr/>
        </p:nvSpPr>
        <p:spPr bwMode="auto">
          <a:xfrm>
            <a:off x="304800" y="1444625"/>
            <a:ext cx="39878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charset="0"/>
              </a:rPr>
              <a:t>2 Leistungskurse = 1. u. 2. Abiturfach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charset="0"/>
              </a:rPr>
              <a:t>2 Grundkurse = 3. u. 4. Abiturfach</a:t>
            </a:r>
          </a:p>
        </p:txBody>
      </p:sp>
      <p:sp>
        <p:nvSpPr>
          <p:cNvPr id="105489" name="Text Box 17"/>
          <p:cNvSpPr txBox="1">
            <a:spLocks noChangeArrowheads="1"/>
          </p:cNvSpPr>
          <p:nvPr/>
        </p:nvSpPr>
        <p:spPr bwMode="auto">
          <a:xfrm>
            <a:off x="381000" y="2362200"/>
            <a:ext cx="797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70000"/>
              <a:buFont typeface="Wingdings" pitchFamily="2" charset="2"/>
              <a:buChar char="Ø"/>
            </a:pPr>
            <a:r>
              <a:rPr lang="de-DE" altLang="de-DE" sz="1400">
                <a:latin typeface="Arial" charset="0"/>
              </a:rPr>
              <a:t> </a:t>
            </a:r>
            <a:r>
              <a:rPr lang="de-DE" altLang="de-DE" sz="1800">
                <a:latin typeface="Arial" charset="0"/>
              </a:rPr>
              <a:t>Abiturfächer müssen die 3 Aufgabenfelder abdecken (in Aufgabenfeld I</a:t>
            </a:r>
          </a:p>
          <a:p>
            <a:pPr eaLnBrk="1" hangingPunct="1">
              <a:spcBef>
                <a:spcPct val="0"/>
              </a:spcBef>
              <a:buSzPct val="70000"/>
              <a:buFont typeface="Wingdings" pitchFamily="2" charset="2"/>
              <a:buNone/>
            </a:pPr>
            <a:r>
              <a:rPr lang="de-DE" altLang="de-DE" sz="1800">
                <a:latin typeface="Arial" charset="0"/>
              </a:rPr>
              <a:t>  zählen nur D oder Fremdsprachen zur Abdeckung)</a:t>
            </a:r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366713" y="3530600"/>
            <a:ext cx="8016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70000"/>
              <a:buFont typeface="Wingdings" pitchFamily="2" charset="2"/>
              <a:buChar char="Ø"/>
            </a:pPr>
            <a:r>
              <a:rPr lang="de-DE" altLang="de-DE" sz="1400">
                <a:latin typeface="Arial" charset="0"/>
              </a:rPr>
              <a:t> </a:t>
            </a:r>
            <a:r>
              <a:rPr lang="de-DE" altLang="de-DE" sz="1800">
                <a:latin typeface="Arial" charset="0"/>
              </a:rPr>
              <a:t>Unter den 4 Abiturfächern müssen zwei der Fächer Deutsch, Mathematik,</a:t>
            </a:r>
          </a:p>
          <a:p>
            <a:pPr eaLnBrk="1" hangingPunct="1">
              <a:spcBef>
                <a:spcPct val="0"/>
              </a:spcBef>
              <a:buSzPct val="70000"/>
              <a:buFont typeface="Wingdings" pitchFamily="2" charset="2"/>
              <a:buNone/>
            </a:pPr>
            <a:r>
              <a:rPr lang="de-DE" altLang="de-DE" sz="1800">
                <a:latin typeface="Arial" charset="0"/>
              </a:rPr>
              <a:t>   Fremdsprache sein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401638" y="4384675"/>
            <a:ext cx="7499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70000"/>
              <a:buFont typeface="Wingdings" pitchFamily="2" charset="2"/>
              <a:buChar char="Ø"/>
            </a:pPr>
            <a:r>
              <a:rPr lang="de-DE" altLang="de-DE" sz="1400">
                <a:latin typeface="Arial" charset="0"/>
              </a:rPr>
              <a:t> </a:t>
            </a:r>
            <a:r>
              <a:rPr lang="de-DE" altLang="de-DE" sz="1800">
                <a:latin typeface="Arial" charset="0"/>
              </a:rPr>
              <a:t>Religion kann in der Abiturprüfung Aufgabenfeld II ersetzen. Das</a:t>
            </a:r>
          </a:p>
          <a:p>
            <a:pPr eaLnBrk="1" hangingPunct="1">
              <a:spcBef>
                <a:spcPct val="0"/>
              </a:spcBef>
              <a:buSzPct val="70000"/>
              <a:buFont typeface="Wingdings" pitchFamily="2" charset="2"/>
              <a:buNone/>
            </a:pPr>
            <a:r>
              <a:rPr lang="de-DE" altLang="de-DE" sz="1800">
                <a:latin typeface="Arial" charset="0"/>
              </a:rPr>
              <a:t>  ändert aber nichts an der Belegungsverpflichtung einer durchgängigen</a:t>
            </a:r>
          </a:p>
          <a:p>
            <a:pPr eaLnBrk="1" hangingPunct="1">
              <a:spcBef>
                <a:spcPct val="0"/>
              </a:spcBef>
              <a:buSzPct val="70000"/>
              <a:buFont typeface="Wingdings" pitchFamily="2" charset="2"/>
              <a:buNone/>
            </a:pPr>
            <a:r>
              <a:rPr lang="de-DE" altLang="de-DE" sz="1800">
                <a:latin typeface="Arial" charset="0"/>
              </a:rPr>
              <a:t>  Gesellschaftswissenschaft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366713" y="5516563"/>
            <a:ext cx="7850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Pct val="70000"/>
              <a:buFont typeface="Wingdings" pitchFamily="2" charset="2"/>
              <a:buChar char="Ø"/>
            </a:pPr>
            <a:r>
              <a:rPr lang="de-DE" altLang="de-DE" sz="1400">
                <a:latin typeface="Arial" charset="0"/>
              </a:rPr>
              <a:t> </a:t>
            </a:r>
            <a:r>
              <a:rPr lang="de-DE" altLang="de-DE" sz="1800">
                <a:latin typeface="Arial" charset="0"/>
              </a:rPr>
              <a:t>Abiturfächer müssen spätestens ab Q.1 schriftlich belegt worden sein</a:t>
            </a:r>
          </a:p>
        </p:txBody>
      </p:sp>
      <p:pic>
        <p:nvPicPr>
          <p:cNvPr id="717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9" grpId="0" autoUpdateAnimBg="0"/>
      <p:bldP spid="105490" grpId="0" autoUpdateAnimBg="0"/>
      <p:bldP spid="105491" grpId="0" autoUpdateAnimBg="0"/>
      <p:bldP spid="10549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8200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1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228600" y="838200"/>
            <a:ext cx="9144000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Die Berechnung Abiturzulassung als Kriterium für die Wahl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Des 3. und 4. Abiturfaches bzw. für die Abwahl: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>
              <a:solidFill>
                <a:srgbClr val="99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8196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381000" y="2565400"/>
            <a:ext cx="754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Berechnung der Punktzahl aus Block I:</a:t>
            </a:r>
          </a:p>
        </p:txBody>
      </p:sp>
      <p:sp>
        <p:nvSpPr>
          <p:cNvPr id="8198" name="Text Box 11"/>
          <p:cNvSpPr txBox="1">
            <a:spLocks noChangeArrowheads="1"/>
          </p:cNvSpPr>
          <p:nvPr/>
        </p:nvSpPr>
        <p:spPr bwMode="auto">
          <a:xfrm>
            <a:off x="381000" y="3141663"/>
            <a:ext cx="7237413" cy="232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1800">
                <a:latin typeface="Arial" charset="0"/>
              </a:rPr>
              <a:t>Formel: </a:t>
            </a:r>
            <a:r>
              <a:rPr lang="de-DE" altLang="de-DE" sz="1800" b="1">
                <a:latin typeface="Arial" charset="0"/>
              </a:rPr>
              <a:t>E I = (P : S) x 40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18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1800">
                <a:latin typeface="Arial" charset="0"/>
              </a:rPr>
              <a:t>	</a:t>
            </a:r>
            <a:r>
              <a:rPr lang="de-DE" altLang="de-DE" sz="1600">
                <a:latin typeface="Arial" charset="0"/>
              </a:rPr>
              <a:t>E I = (Gesamt-)Ergebnis Block 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1600">
                <a:latin typeface="Arial" charset="0"/>
              </a:rPr>
              <a:t>	P = Erzielte Punkte in den eingebrachten Fächern in vier Schulhalbjahren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1600">
                <a:latin typeface="Arial" charset="0"/>
              </a:rPr>
              <a:t>	S = Anzahl der Schulhalbjahresergebnisse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de-DE" altLang="de-DE" sz="1600">
                <a:latin typeface="Arial" charset="0"/>
              </a:rPr>
              <a:t>	(doppelt gewichtete Fächer zählen auch doppelt).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16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de-DE" altLang="de-DE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>
              <a:latin typeface="Arial" charset="0"/>
            </a:endParaRPr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9357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358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228600" y="838200"/>
            <a:ext cx="312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Die Abiturzulassung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>
              <a:solidFill>
                <a:srgbClr val="99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9220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304800" y="16764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Berechnung der Punktzahl aus Block I - Beispiel:</a:t>
            </a:r>
          </a:p>
        </p:txBody>
      </p:sp>
      <p:graphicFrame>
        <p:nvGraphicFramePr>
          <p:cNvPr id="144698" name="Group 314"/>
          <p:cNvGraphicFramePr>
            <a:graphicFrameLocks noGrp="1"/>
          </p:cNvGraphicFramePr>
          <p:nvPr/>
        </p:nvGraphicFramePr>
        <p:xfrm>
          <a:off x="3048000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355" name="Rectangle 315"/>
          <p:cNvSpPr>
            <a:spLocks noChangeArrowheads="1"/>
          </p:cNvSpPr>
          <p:nvPr/>
        </p:nvSpPr>
        <p:spPr bwMode="auto">
          <a:xfrm>
            <a:off x="381000" y="2667000"/>
            <a:ext cx="25146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de-DE" altLang="de-DE" sz="1200" b="1">
                <a:latin typeface="Arial" charset="0"/>
              </a:rPr>
              <a:t>Prüfung, ob 38 Kurse anrechenbar sind </a:t>
            </a:r>
            <a:r>
              <a:rPr lang="de-DE" altLang="de-DE" sz="1200">
                <a:latin typeface="Arial" charset="0"/>
              </a:rPr>
              <a:t>(Vertiefungsfächer und Kurse mit 0 Punkten sind nicht anrechenbar) </a:t>
            </a:r>
            <a:r>
              <a:rPr lang="de-DE" altLang="de-DE" sz="1100" i="1">
                <a:latin typeface="Arial" charset="0"/>
              </a:rPr>
              <a:t>:             </a:t>
            </a:r>
            <a:r>
              <a:rPr lang="de-DE" altLang="de-DE" sz="1100">
                <a:latin typeface="Arial" charset="0"/>
                <a:sym typeface="Wingdings" pitchFamily="2" charset="2"/>
              </a:rPr>
              <a:t></a:t>
            </a:r>
            <a:r>
              <a:rPr lang="de-DE" altLang="de-DE" sz="1100">
                <a:latin typeface="Arial" charset="0"/>
              </a:rPr>
              <a:t> </a:t>
            </a:r>
            <a:r>
              <a:rPr lang="de-DE" altLang="de-DE" sz="1100" i="1">
                <a:latin typeface="Arial" charset="0"/>
              </a:rPr>
              <a:t> hier 40 anrechenbare Kurse</a:t>
            </a:r>
          </a:p>
        </p:txBody>
      </p:sp>
      <p:pic>
        <p:nvPicPr>
          <p:cNvPr id="935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10514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515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228600" y="838200"/>
            <a:ext cx="312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Die Abiturzulassung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>
              <a:solidFill>
                <a:srgbClr val="99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0244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304800" y="16764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Berechnung der Punktzahl aus Block I - Beispiel:</a:t>
            </a:r>
          </a:p>
        </p:txBody>
      </p:sp>
      <p:graphicFrame>
        <p:nvGraphicFramePr>
          <p:cNvPr id="146443" name="Group 11"/>
          <p:cNvGraphicFramePr>
            <a:graphicFrameLocks noGrp="1"/>
          </p:cNvGraphicFramePr>
          <p:nvPr/>
        </p:nvGraphicFramePr>
        <p:xfrm>
          <a:off x="3048000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0379" name="Rectangle 144"/>
          <p:cNvSpPr>
            <a:spLocks noChangeArrowheads="1"/>
          </p:cNvSpPr>
          <p:nvPr/>
        </p:nvSpPr>
        <p:spPr bwMode="auto">
          <a:xfrm>
            <a:off x="381000" y="2667000"/>
            <a:ext cx="25146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 startAt="2"/>
            </a:pPr>
            <a:r>
              <a:rPr lang="de-DE" altLang="de-DE" sz="1200" b="1">
                <a:latin typeface="Arial" charset="0"/>
              </a:rPr>
              <a:t>Festlegen der GKs, die pflichtmäßig in die Rechnung eingehen: </a:t>
            </a:r>
            <a:r>
              <a:rPr lang="de-DE" altLang="de-DE" sz="1100">
                <a:latin typeface="Arial" charset="0"/>
                <a:sym typeface="Wingdings" pitchFamily="2" charset="2"/>
              </a:rPr>
              <a:t></a:t>
            </a:r>
            <a:r>
              <a:rPr lang="de-DE" altLang="de-DE" sz="1100">
                <a:latin typeface="Arial" charset="0"/>
              </a:rPr>
              <a:t> </a:t>
            </a:r>
            <a:r>
              <a:rPr lang="de-DE" altLang="de-DE" sz="1100" i="1">
                <a:latin typeface="Arial" charset="0"/>
              </a:rPr>
              <a:t> Abiturfächer und alle Pflichtkurse außer Sport und vom Schwerpunktfach die Noten aus Q1, also: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solidFill>
                  <a:srgbClr val="000000"/>
                </a:solidFill>
                <a:latin typeface="Arial" charset="0"/>
              </a:rPr>
              <a:t>	8 x Abiturfächer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100" i="1">
                <a:latin typeface="Arial" charset="0"/>
              </a:rPr>
              <a:t>	</a:t>
            </a:r>
            <a:r>
              <a:rPr lang="de-DE" altLang="de-DE" sz="1200">
                <a:latin typeface="Arial" charset="0"/>
              </a:rPr>
              <a:t>4 x Deutsch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4 x Fremdsprache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2 x KU, MU bzw. VP, IP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4 x Gesellschaftsw.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2 x Geschichte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2 x Sozialwissenschaften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2 x Religion oder PL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4 x Mathematik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4 x klassische Naturw.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2 x Schwerpunktfach (aus Q2)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200">
                <a:latin typeface="Arial" charset="0"/>
              </a:rPr>
              <a:t>		 </a:t>
            </a:r>
            <a:r>
              <a:rPr lang="de-DE" altLang="de-DE" sz="1100">
                <a:latin typeface="Arial" charset="0"/>
                <a:sym typeface="Wingdings" pitchFamily="2" charset="2"/>
              </a:rPr>
              <a:t> </a:t>
            </a:r>
            <a:r>
              <a:rPr lang="de-DE" altLang="de-DE" sz="1100" i="1">
                <a:latin typeface="Arial" charset="0"/>
                <a:sym typeface="Wingdings" pitchFamily="2" charset="2"/>
              </a:rPr>
              <a:t>hier 22 Kurse</a:t>
            </a:r>
          </a:p>
        </p:txBody>
      </p:sp>
      <p:graphicFrame>
        <p:nvGraphicFramePr>
          <p:cNvPr id="146725" name="Group 293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05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"/>
          <p:cNvGrpSpPr>
            <a:grpSpLocks/>
          </p:cNvGrpSpPr>
          <p:nvPr/>
        </p:nvGrpSpPr>
        <p:grpSpPr bwMode="auto">
          <a:xfrm>
            <a:off x="304800" y="152400"/>
            <a:ext cx="8696325" cy="304800"/>
            <a:chOff x="192" y="96"/>
            <a:chExt cx="5478" cy="192"/>
          </a:xfrm>
        </p:grpSpPr>
        <p:sp>
          <p:nvSpPr>
            <p:cNvPr id="11805" name="Line 6"/>
            <p:cNvSpPr>
              <a:spLocks noChangeShapeType="1"/>
            </p:cNvSpPr>
            <p:nvPr/>
          </p:nvSpPr>
          <p:spPr bwMode="auto">
            <a:xfrm>
              <a:off x="192" y="288"/>
              <a:ext cx="54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1806" name="Rectangle 7"/>
            <p:cNvSpPr>
              <a:spLocks noChangeArrowheads="1"/>
            </p:cNvSpPr>
            <p:nvPr/>
          </p:nvSpPr>
          <p:spPr bwMode="auto">
            <a:xfrm>
              <a:off x="3408" y="96"/>
              <a:ext cx="226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latin typeface="Arial" charset="0"/>
                  <a:cs typeface="Times New Roman" pitchFamily="18" charset="0"/>
                </a:rPr>
                <a:t>Gymnasiale Oberstufe / Sekundarstufe II</a:t>
              </a:r>
            </a:p>
          </p:txBody>
        </p:sp>
      </p:grp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228600" y="838200"/>
            <a:ext cx="3124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u="sng">
                <a:latin typeface="Arial" charset="0"/>
                <a:cs typeface="Times New Roman" pitchFamily="18" charset="0"/>
              </a:rPr>
              <a:t>Die Abiturzulassung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000" b="1">
              <a:solidFill>
                <a:srgbClr val="990000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1268" name="Picture 9" descr="C:\Dokumente und Einstellungen\user\Desktop\Logo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000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304800" y="16764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000">
                <a:latin typeface="Arial" charset="0"/>
              </a:rPr>
              <a:t>Berechnung der Punktzahl aus Block I - Beispiel:</a:t>
            </a:r>
          </a:p>
        </p:txBody>
      </p:sp>
      <p:sp>
        <p:nvSpPr>
          <p:cNvPr id="11270" name="Rectangle 144"/>
          <p:cNvSpPr>
            <a:spLocks noChangeArrowheads="1"/>
          </p:cNvSpPr>
          <p:nvPr/>
        </p:nvSpPr>
        <p:spPr bwMode="auto">
          <a:xfrm>
            <a:off x="381000" y="2667000"/>
            <a:ext cx="25146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 startAt="3"/>
            </a:pPr>
            <a:r>
              <a:rPr lang="de-DE" altLang="de-DE" sz="1100" b="1">
                <a:latin typeface="Arial" charset="0"/>
                <a:sym typeface="Wingdings" pitchFamily="2" charset="2"/>
              </a:rPr>
              <a:t>Ergänzen der Grundkurse durch die notenmäßig besten bis zur Zahl 27  </a:t>
            </a:r>
            <a:r>
              <a:rPr lang="de-DE" altLang="de-DE" sz="1100">
                <a:latin typeface="Arial" charset="0"/>
                <a:sym typeface="Wingdings" pitchFamily="2" charset="2"/>
              </a:rPr>
              <a:t></a:t>
            </a:r>
            <a:r>
              <a:rPr lang="de-DE" altLang="de-DE" sz="1100" b="1">
                <a:latin typeface="Arial" charset="0"/>
                <a:sym typeface="Wingdings" pitchFamily="2" charset="2"/>
              </a:rPr>
              <a:t> </a:t>
            </a:r>
            <a:r>
              <a:rPr lang="de-DE" altLang="de-DE" sz="1100" i="1">
                <a:latin typeface="Arial" charset="0"/>
                <a:sym typeface="Wingdings" pitchFamily="2" charset="2"/>
              </a:rPr>
              <a:t>hier um 27 – 22 = 5 Kurse</a:t>
            </a:r>
          </a:p>
        </p:txBody>
      </p:sp>
      <p:sp>
        <p:nvSpPr>
          <p:cNvPr id="412" name="Rectangle 144"/>
          <p:cNvSpPr>
            <a:spLocks noChangeArrowheads="1"/>
          </p:cNvSpPr>
          <p:nvPr/>
        </p:nvSpPr>
        <p:spPr bwMode="auto">
          <a:xfrm>
            <a:off x="387350" y="3933825"/>
            <a:ext cx="2514600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 startAt="4"/>
              <a:defRPr/>
            </a:pPr>
            <a:r>
              <a:rPr lang="de-DE" sz="1400" b="1" dirty="0">
                <a:solidFill>
                  <a:srgbClr val="C00000"/>
                </a:solidFill>
                <a:cs typeface="+mn-cs"/>
                <a:sym typeface="Wingdings" pitchFamily="2" charset="2"/>
              </a:rPr>
              <a:t>     Defizite zählen</a:t>
            </a:r>
          </a:p>
          <a:p>
            <a:pPr>
              <a:defRPr/>
            </a:pPr>
            <a:r>
              <a:rPr lang="de-DE" sz="1100" b="1" dirty="0">
                <a:cs typeface="+mn-cs"/>
                <a:sym typeface="Wingdings" pitchFamily="2" charset="2"/>
              </a:rPr>
              <a:t>             (erlaubt sind 7 bis 8</a:t>
            </a:r>
          </a:p>
          <a:p>
            <a:pPr>
              <a:defRPr/>
            </a:pPr>
            <a:r>
              <a:rPr lang="de-DE" sz="1100" b="1" dirty="0">
                <a:cs typeface="+mn-cs"/>
                <a:sym typeface="Wingdings" pitchFamily="2" charset="2"/>
              </a:rPr>
              <a:t>             Defizite, davon max. 3 LK – </a:t>
            </a:r>
          </a:p>
          <a:p>
            <a:pPr>
              <a:defRPr/>
            </a:pPr>
            <a:r>
              <a:rPr lang="de-DE" sz="1100" b="1" dirty="0">
                <a:cs typeface="+mn-cs"/>
                <a:sym typeface="Wingdings" pitchFamily="2" charset="2"/>
              </a:rPr>
              <a:t>             Defizite</a:t>
            </a:r>
          </a:p>
          <a:p>
            <a:pPr>
              <a:defRPr/>
            </a:pPr>
            <a:r>
              <a:rPr lang="de-DE" sz="1100" dirty="0">
                <a:cs typeface="+mn-cs"/>
                <a:sym typeface="Wingdings" pitchFamily="2" charset="2"/>
              </a:rPr>
              <a:t></a:t>
            </a:r>
            <a:r>
              <a:rPr lang="de-DE" sz="1100" b="1" dirty="0">
                <a:cs typeface="+mn-cs"/>
                <a:sym typeface="Wingdings" pitchFamily="2" charset="2"/>
              </a:rPr>
              <a:t> </a:t>
            </a:r>
            <a:r>
              <a:rPr lang="de-DE" sz="1100" i="1" dirty="0">
                <a:cs typeface="+mn-cs"/>
                <a:sym typeface="Wingdings" pitchFamily="2" charset="2"/>
              </a:rPr>
              <a:t>hier 9 Defizite, </a:t>
            </a:r>
            <a:r>
              <a:rPr lang="de-DE" sz="1100" b="1" i="1" dirty="0">
                <a:cs typeface="+mn-cs"/>
                <a:sym typeface="Wingdings" pitchFamily="2" charset="2"/>
              </a:rPr>
              <a:t>aber</a:t>
            </a:r>
            <a:endParaRPr lang="de-DE" sz="1100" i="1" dirty="0">
              <a:cs typeface="+mn-cs"/>
              <a:sym typeface="Wingdings" pitchFamily="2" charset="2"/>
            </a:endParaRPr>
          </a:p>
          <a:p>
            <a:pPr>
              <a:defRPr/>
            </a:pPr>
            <a:r>
              <a:rPr lang="de-DE" sz="1100" i="1" dirty="0">
                <a:cs typeface="+mn-cs"/>
                <a:sym typeface="Wingdings" pitchFamily="2" charset="2"/>
              </a:rPr>
              <a:t>Defizit von CH in Q1.2 zählt nicht.</a:t>
            </a:r>
          </a:p>
          <a:p>
            <a:pPr>
              <a:defRPr/>
            </a:pPr>
            <a:r>
              <a:rPr lang="de-DE" sz="1100" i="1" dirty="0">
                <a:cs typeface="+mn-cs"/>
                <a:sym typeface="Wingdings" pitchFamily="2" charset="2"/>
              </a:rPr>
              <a:t>Bei 8 Defiziten müssen mindestens 30 Grundkurse in die Rechnung.</a:t>
            </a:r>
          </a:p>
        </p:txBody>
      </p:sp>
      <p:graphicFrame>
        <p:nvGraphicFramePr>
          <p:cNvPr id="413" name="Group 145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414" name="Group 145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416" name="Group 293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417" name="Group 145"/>
          <p:cNvGraphicFramePr>
            <a:graphicFrameLocks noGrp="1"/>
          </p:cNvGraphicFramePr>
          <p:nvPr/>
        </p:nvGraphicFramePr>
        <p:xfrm>
          <a:off x="3049588" y="457200"/>
          <a:ext cx="5867400" cy="6072206"/>
        </p:xfrm>
        <a:graphic>
          <a:graphicData uri="http://schemas.openxmlformats.org/drawingml/2006/table">
            <a:tbl>
              <a:tblPr/>
              <a:tblGrid>
                <a:gridCol w="98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8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0276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Fach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Abi-fach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Q2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Anzahl anrechenbare Kurse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05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SW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LK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CH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7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SP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V-E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(X)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90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PK-KU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--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627866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EF: 33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WStd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34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180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0128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2518</Words>
  <Application>Microsoft Office PowerPoint</Application>
  <PresentationFormat>Bildschirmpräsentation (4:3)</PresentationFormat>
  <Paragraphs>1345</Paragraphs>
  <Slides>14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Wingdings</vt:lpstr>
      <vt:lpstr>Standarddesign</vt:lpstr>
      <vt:lpstr>2_Standarddesign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Möbius, Gesine</cp:lastModifiedBy>
  <cp:revision>229</cp:revision>
  <cp:lastPrinted>2012-03-07T17:05:38Z</cp:lastPrinted>
  <dcterms:created xsi:type="dcterms:W3CDTF">2003-12-27T11:23:04Z</dcterms:created>
  <dcterms:modified xsi:type="dcterms:W3CDTF">2022-05-26T16:56:25Z</dcterms:modified>
</cp:coreProperties>
</file>